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32"/>
  </p:notesMasterIdLst>
  <p:handoutMasterIdLst>
    <p:handoutMasterId r:id="rId33"/>
  </p:handoutMasterIdLst>
  <p:sldIdLst>
    <p:sldId id="307" r:id="rId2"/>
    <p:sldId id="263" r:id="rId3"/>
    <p:sldId id="264" r:id="rId4"/>
    <p:sldId id="265" r:id="rId5"/>
    <p:sldId id="266" r:id="rId6"/>
    <p:sldId id="267" r:id="rId7"/>
    <p:sldId id="268" r:id="rId8"/>
    <p:sldId id="269" r:id="rId9"/>
    <p:sldId id="270" r:id="rId10"/>
    <p:sldId id="271" r:id="rId11"/>
    <p:sldId id="272" r:id="rId12"/>
    <p:sldId id="291" r:id="rId13"/>
    <p:sldId id="274" r:id="rId14"/>
    <p:sldId id="275" r:id="rId15"/>
    <p:sldId id="276" r:id="rId16"/>
    <p:sldId id="277" r:id="rId17"/>
    <p:sldId id="278" r:id="rId18"/>
    <p:sldId id="299" r:id="rId19"/>
    <p:sldId id="300" r:id="rId20"/>
    <p:sldId id="294" r:id="rId21"/>
    <p:sldId id="298" r:id="rId22"/>
    <p:sldId id="292" r:id="rId23"/>
    <p:sldId id="282" r:id="rId24"/>
    <p:sldId id="301" r:id="rId25"/>
    <p:sldId id="302" r:id="rId26"/>
    <p:sldId id="303" r:id="rId27"/>
    <p:sldId id="304" r:id="rId28"/>
    <p:sldId id="306" r:id="rId29"/>
    <p:sldId id="309" r:id="rId30"/>
    <p:sldId id="308" r:id="rId31"/>
  </p:sldIdLst>
  <p:sldSz cx="9144000" cy="6858000" type="screen4x3"/>
  <p:notesSz cx="6954838" cy="9240838"/>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5pPr>
    <a:lvl6pPr marL="2286000" algn="l" defTabSz="914400" rtl="0" eaLnBrk="1" latinLnBrk="0" hangingPunct="1">
      <a:defRPr sz="2400" kern="1200">
        <a:solidFill>
          <a:schemeClr val="tx1"/>
        </a:solidFill>
        <a:latin typeface="Arial" charset="0"/>
        <a:ea typeface="ＭＳ Ｐゴシック" pitchFamily="16" charset="-128"/>
        <a:cs typeface="+mn-cs"/>
      </a:defRPr>
    </a:lvl6pPr>
    <a:lvl7pPr marL="2743200" algn="l" defTabSz="914400" rtl="0" eaLnBrk="1" latinLnBrk="0" hangingPunct="1">
      <a:defRPr sz="2400" kern="1200">
        <a:solidFill>
          <a:schemeClr val="tx1"/>
        </a:solidFill>
        <a:latin typeface="Arial" charset="0"/>
        <a:ea typeface="ＭＳ Ｐゴシック" pitchFamily="16" charset="-128"/>
        <a:cs typeface="+mn-cs"/>
      </a:defRPr>
    </a:lvl7pPr>
    <a:lvl8pPr marL="3200400" algn="l" defTabSz="914400" rtl="0" eaLnBrk="1" latinLnBrk="0" hangingPunct="1">
      <a:defRPr sz="2400" kern="1200">
        <a:solidFill>
          <a:schemeClr val="tx1"/>
        </a:solidFill>
        <a:latin typeface="Arial" charset="0"/>
        <a:ea typeface="ＭＳ Ｐゴシック" pitchFamily="16" charset="-128"/>
        <a:cs typeface="+mn-cs"/>
      </a:defRPr>
    </a:lvl8pPr>
    <a:lvl9pPr marL="3657600" algn="l" defTabSz="914400" rtl="0" eaLnBrk="1" latinLnBrk="0" hangingPunct="1">
      <a:defRPr sz="2400" kern="1200">
        <a:solidFill>
          <a:schemeClr val="tx1"/>
        </a:solidFill>
        <a:latin typeface="Arial" charset="0"/>
        <a:ea typeface="ＭＳ Ｐゴシック" pitchFamily="1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8151"/>
    <a:srgbClr val="002B5E"/>
    <a:srgbClr val="CDB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238" autoAdjust="0"/>
    <p:restoredTop sz="91119" autoAdjust="0"/>
  </p:normalViewPr>
  <p:slideViewPr>
    <p:cSldViewPr snapToGrid="0">
      <p:cViewPr>
        <p:scale>
          <a:sx n="74" d="100"/>
          <a:sy n="74" d="100"/>
        </p:scale>
        <p:origin x="-103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860" y="2400"/>
      </p:cViewPr>
      <p:guideLst>
        <p:guide orient="horz" pos="2911"/>
        <p:guide pos="219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p:cNvSpPr/>
          <p:nvPr/>
        </p:nvSpPr>
        <p:spPr>
          <a:xfrm>
            <a:off x="3445221" y="0"/>
            <a:ext cx="3496738" cy="616056"/>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2546" tIns="46273" rIns="92546" bIns="46273" anchor="ctr"/>
          <a:lstStyle/>
          <a:p>
            <a:pPr algn="ctr">
              <a:defRPr/>
            </a:pPr>
            <a:endParaRPr lang="en-US"/>
          </a:p>
        </p:txBody>
      </p:sp>
      <p:sp>
        <p:nvSpPr>
          <p:cNvPr id="2" name="Header Placeholder 1"/>
          <p:cNvSpPr>
            <a:spLocks noGrp="1"/>
          </p:cNvSpPr>
          <p:nvPr>
            <p:ph type="hdr" sz="quarter"/>
          </p:nvPr>
        </p:nvSpPr>
        <p:spPr>
          <a:xfrm>
            <a:off x="0" y="0"/>
            <a:ext cx="3445221" cy="616056"/>
          </a:xfrm>
          <a:prstGeom prst="rect">
            <a:avLst/>
          </a:prstGeom>
          <a:ln w="6350">
            <a:solidFill>
              <a:schemeClr val="tx1"/>
            </a:solidFill>
            <a:prstDash val="solid"/>
          </a:ln>
        </p:spPr>
        <p:txBody>
          <a:bodyPr vert="horz" lIns="92546" tIns="46273" rIns="92546" bIns="46273" rtlCol="0" anchor="ctr"/>
          <a:lstStyle>
            <a:lvl1pPr algn="l">
              <a:tabLst>
                <a:tab pos="631437" algn="l"/>
              </a:tabLst>
              <a:defRPr sz="1200">
                <a:latin typeface="Georgia" pitchFamily="18" charset="0"/>
              </a:defRPr>
            </a:lvl1pPr>
          </a:lstStyle>
          <a:p>
            <a:pPr>
              <a:defRPr/>
            </a:pPr>
            <a:r>
              <a:rPr lang="en-US"/>
              <a:t>	</a:t>
            </a:r>
            <a:r>
              <a:rPr lang="en-US" sz="1600"/>
              <a:t>University of Pittsburgh</a:t>
            </a:r>
          </a:p>
        </p:txBody>
      </p:sp>
      <p:sp>
        <p:nvSpPr>
          <p:cNvPr id="4" name="Footer Placeholder 3"/>
          <p:cNvSpPr>
            <a:spLocks noGrp="1"/>
          </p:cNvSpPr>
          <p:nvPr>
            <p:ph type="ftr" sz="quarter" idx="2"/>
          </p:nvPr>
        </p:nvSpPr>
        <p:spPr>
          <a:xfrm>
            <a:off x="9" y="8727457"/>
            <a:ext cx="2531700" cy="249358"/>
          </a:xfrm>
          <a:prstGeom prst="rect">
            <a:avLst/>
          </a:prstGeom>
        </p:spPr>
        <p:txBody>
          <a:bodyPr vert="horz" lIns="92546" tIns="46273" rIns="92546" bIns="46273" rtlCol="0" anchor="ctr"/>
          <a:lstStyle>
            <a:lvl1pPr algn="ctr">
              <a:defRPr sz="1200">
                <a:latin typeface="Georgia" pitchFamily="18" charset="0"/>
              </a:defRPr>
            </a:lvl1pPr>
          </a:lstStyle>
          <a:p>
            <a:pPr algn="l">
              <a:defRPr/>
            </a:pPr>
            <a:r>
              <a:rPr lang="en-US" sz="800" dirty="0">
                <a:latin typeface="Arial" pitchFamily="34" charset="0"/>
                <a:cs typeface="Arial" pitchFamily="34" charset="0"/>
              </a:rPr>
              <a:t>The Pennsylvania Child Welfare Resource Center</a:t>
            </a:r>
          </a:p>
        </p:txBody>
      </p:sp>
      <p:sp>
        <p:nvSpPr>
          <p:cNvPr id="5" name="Slide Number Placeholder 4"/>
          <p:cNvSpPr>
            <a:spLocks noGrp="1"/>
          </p:cNvSpPr>
          <p:nvPr>
            <p:ph type="sldNum" sz="quarter" idx="3"/>
          </p:nvPr>
        </p:nvSpPr>
        <p:spPr>
          <a:xfrm>
            <a:off x="4876801" y="8944019"/>
            <a:ext cx="2078038" cy="252816"/>
          </a:xfrm>
          <a:prstGeom prst="rect">
            <a:avLst/>
          </a:prstGeom>
        </p:spPr>
        <p:txBody>
          <a:bodyPr vert="horz" lIns="92546" tIns="46273" rIns="92546" bIns="46273" rtlCol="0" anchor="ctr"/>
          <a:lstStyle>
            <a:lvl1pPr algn="r">
              <a:defRPr sz="1000">
                <a:latin typeface="Georgia" pitchFamily="18" charset="0"/>
              </a:defRPr>
            </a:lvl1pPr>
          </a:lstStyle>
          <a:p>
            <a:pPr>
              <a:defRPr/>
            </a:pPr>
            <a:r>
              <a:rPr lang="en-US" b="1" dirty="0" smtClean="0">
                <a:latin typeface="Arial" pitchFamily="34" charset="0"/>
                <a:cs typeface="Arial" pitchFamily="34" charset="0"/>
              </a:rPr>
              <a:t>Handout # 1, Page </a:t>
            </a:r>
            <a:fld id="{1DEAAAA3-F7D2-420C-8044-4D8DB93005E2}" type="slidenum">
              <a:rPr lang="en-US" b="1" smtClean="0">
                <a:latin typeface="Arial" pitchFamily="34" charset="0"/>
                <a:cs typeface="Arial" pitchFamily="34" charset="0"/>
              </a:rPr>
              <a:pPr>
                <a:defRPr/>
              </a:pPr>
              <a:t>‹#›</a:t>
            </a:fld>
            <a:r>
              <a:rPr lang="en-US" b="1" dirty="0" smtClean="0">
                <a:latin typeface="Arial" pitchFamily="34" charset="0"/>
                <a:cs typeface="Arial" pitchFamily="34" charset="0"/>
              </a:rPr>
              <a:t> of 10</a:t>
            </a:r>
            <a:endParaRPr lang="en-US" b="1" dirty="0">
              <a:latin typeface="Arial" pitchFamily="34" charset="0"/>
              <a:cs typeface="Arial" pitchFamily="34" charset="0"/>
            </a:endParaRPr>
          </a:p>
        </p:txBody>
      </p:sp>
      <p:pic>
        <p:nvPicPr>
          <p:cNvPr id="14343" name="Picture 2" descr="pittseal"/>
          <p:cNvPicPr>
            <a:picLocks noChangeAspect="1" noChangeArrowheads="1"/>
          </p:cNvPicPr>
          <p:nvPr/>
        </p:nvPicPr>
        <p:blipFill>
          <a:blip r:embed="rId2" cstate="print">
            <a:grayscl/>
          </a:blip>
          <a:srcRect/>
          <a:stretch>
            <a:fillRect/>
          </a:stretch>
        </p:blipFill>
        <p:spPr bwMode="auto">
          <a:xfrm>
            <a:off x="162602" y="96259"/>
            <a:ext cx="487804" cy="433164"/>
          </a:xfrm>
          <a:prstGeom prst="rect">
            <a:avLst/>
          </a:prstGeom>
          <a:noFill/>
          <a:ln w="9525">
            <a:noFill/>
            <a:miter lim="800000"/>
            <a:headEnd/>
            <a:tailEnd/>
          </a:ln>
        </p:spPr>
      </p:pic>
      <p:sp>
        <p:nvSpPr>
          <p:cNvPr id="9" name="TextBox 8"/>
          <p:cNvSpPr txBox="1"/>
          <p:nvPr/>
        </p:nvSpPr>
        <p:spPr>
          <a:xfrm>
            <a:off x="3487079" y="32086"/>
            <a:ext cx="1844964" cy="636912"/>
          </a:xfrm>
          <a:prstGeom prst="rect">
            <a:avLst/>
          </a:prstGeom>
          <a:noFill/>
        </p:spPr>
        <p:txBody>
          <a:bodyPr lIns="92546" tIns="46273" rIns="92546" bIns="46273">
            <a:spAutoFit/>
          </a:bodyPr>
          <a:lstStyle/>
          <a:p>
            <a:pPr>
              <a:defRPr/>
            </a:pPr>
            <a:r>
              <a:rPr lang="en-US" sz="1100" dirty="0">
                <a:latin typeface="Georgia" pitchFamily="18" charset="0"/>
              </a:rPr>
              <a:t>SCHOOL OF</a:t>
            </a:r>
          </a:p>
          <a:p>
            <a:pPr>
              <a:defRPr/>
            </a:pPr>
            <a:r>
              <a:rPr lang="en-US" dirty="0">
                <a:latin typeface="Georgia" pitchFamily="18" charset="0"/>
              </a:rPr>
              <a:t>Social Work</a:t>
            </a:r>
          </a:p>
        </p:txBody>
      </p:sp>
      <p:sp>
        <p:nvSpPr>
          <p:cNvPr id="10" name="TextBox 9"/>
          <p:cNvSpPr txBox="1"/>
          <p:nvPr/>
        </p:nvSpPr>
        <p:spPr>
          <a:xfrm>
            <a:off x="5332042" y="0"/>
            <a:ext cx="1622796" cy="647448"/>
          </a:xfrm>
          <a:prstGeom prst="rect">
            <a:avLst/>
          </a:prstGeom>
          <a:noFill/>
        </p:spPr>
        <p:txBody>
          <a:bodyPr lIns="92546" tIns="46273" rIns="92546" bIns="46273">
            <a:spAutoFit/>
          </a:bodyPr>
          <a:lstStyle/>
          <a:p>
            <a:pPr>
              <a:defRPr/>
            </a:pPr>
            <a:r>
              <a:rPr lang="en-US" sz="1200" i="1" dirty="0">
                <a:latin typeface="Georgia" pitchFamily="18" charset="0"/>
              </a:rPr>
              <a:t>Empower People</a:t>
            </a:r>
          </a:p>
          <a:p>
            <a:pPr>
              <a:defRPr/>
            </a:pPr>
            <a:r>
              <a:rPr lang="en-US" sz="1200" i="1" dirty="0">
                <a:latin typeface="Georgia" pitchFamily="18" charset="0"/>
              </a:rPr>
              <a:t>Lead Organizations</a:t>
            </a:r>
          </a:p>
          <a:p>
            <a:pPr>
              <a:defRPr/>
            </a:pPr>
            <a:r>
              <a:rPr lang="en-US" sz="1200" i="1" dirty="0">
                <a:latin typeface="Georgia" pitchFamily="18" charset="0"/>
              </a:rPr>
              <a:t>Grow Communities</a:t>
            </a:r>
          </a:p>
        </p:txBody>
      </p:sp>
      <p:cxnSp>
        <p:nvCxnSpPr>
          <p:cNvPr id="15" name="Straight Connector 14"/>
          <p:cNvCxnSpPr/>
          <p:nvPr/>
        </p:nvCxnSpPr>
        <p:spPr>
          <a:xfrm rot="5400000">
            <a:off x="5080143" y="303216"/>
            <a:ext cx="49092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445221" y="628890"/>
            <a:ext cx="3496738" cy="308893"/>
          </a:xfrm>
          <a:prstGeom prst="rect">
            <a:avLst/>
          </a:prstGeom>
          <a:noFill/>
          <a:ln w="6350">
            <a:solidFill>
              <a:schemeClr val="tx1"/>
            </a:solidFill>
          </a:ln>
        </p:spPr>
        <p:txBody>
          <a:bodyPr lIns="92546" tIns="46273" rIns="92546" bIns="46273">
            <a:spAutoFit/>
          </a:bodyPr>
          <a:lstStyle/>
          <a:p>
            <a:pPr>
              <a:defRPr/>
            </a:pPr>
            <a:r>
              <a:rPr lang="en-US" sz="1200" dirty="0">
                <a:latin typeface="Georgia" pitchFamily="18" charset="0"/>
              </a:rPr>
              <a:t>The Pennsylvania Child Welfare Resource Center</a:t>
            </a:r>
            <a:endParaRPr lang="en-US" sz="200" dirty="0">
              <a:latin typeface="Georgia" pitchFamily="18" charset="0"/>
            </a:endParaRPr>
          </a:p>
          <a:p>
            <a:pPr>
              <a:defRPr/>
            </a:pPr>
            <a:endParaRPr lang="en-US" sz="200" dirty="0">
              <a:latin typeface="Georgia" pitchFamily="18" charset="0"/>
            </a:endParaRPr>
          </a:p>
        </p:txBody>
      </p:sp>
      <p:cxnSp>
        <p:nvCxnSpPr>
          <p:cNvPr id="20" name="Straight Connector 19"/>
          <p:cNvCxnSpPr/>
          <p:nvPr/>
        </p:nvCxnSpPr>
        <p:spPr>
          <a:xfrm>
            <a:off x="3519277" y="879163"/>
            <a:ext cx="3277789"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590585" y="8727459"/>
            <a:ext cx="4364253" cy="216560"/>
          </a:xfrm>
          <a:prstGeom prst="rect">
            <a:avLst/>
          </a:prstGeom>
          <a:noFill/>
        </p:spPr>
        <p:txBody>
          <a:bodyPr wrap="square" lIns="92546" tIns="46273" rIns="92546" bIns="46273" rtlCol="0">
            <a:spAutoFit/>
          </a:bodyPr>
          <a:lstStyle/>
          <a:p>
            <a:pPr algn="r"/>
            <a:r>
              <a:rPr lang="en-US" sz="800" dirty="0" smtClean="0">
                <a:latin typeface="Arial" pitchFamily="34" charset="0"/>
                <a:cs typeface="Arial" pitchFamily="34" charset="0"/>
              </a:rPr>
              <a:t>542: Leadership and the Parallel Process</a:t>
            </a:r>
            <a:endParaRPr lang="en-US" sz="800" dirty="0">
              <a:latin typeface="Arial" pitchFamily="34" charset="0"/>
              <a:cs typeface="Arial" pitchFamily="34" charset="0"/>
            </a:endParaRPr>
          </a:p>
        </p:txBody>
      </p:sp>
    </p:spTree>
    <p:extLst>
      <p:ext uri="{BB962C8B-B14F-4D97-AF65-F5344CB8AC3E}">
        <p14:creationId xmlns:p14="http://schemas.microsoft.com/office/powerpoint/2010/main" val="310452191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1" name="Rectangle 4"/>
          <p:cNvSpPr>
            <a:spLocks noGrp="1" noRot="1" noChangeAspect="1" noChangeArrowheads="1" noTextEdit="1"/>
          </p:cNvSpPr>
          <p:nvPr>
            <p:ph type="sldImg" idx="2"/>
          </p:nvPr>
        </p:nvSpPr>
        <p:spPr bwMode="auto">
          <a:xfrm>
            <a:off x="1168400" y="987425"/>
            <a:ext cx="4618038" cy="3463925"/>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927312" y="4565872"/>
            <a:ext cx="5100215" cy="4158377"/>
          </a:xfrm>
          <a:prstGeom prst="rect">
            <a:avLst/>
          </a:prstGeom>
          <a:noFill/>
          <a:ln w="9525">
            <a:noFill/>
            <a:miter lim="800000"/>
            <a:headEnd/>
            <a:tailEnd/>
          </a:ln>
        </p:spPr>
        <p:txBody>
          <a:bodyPr vert="horz" wrap="square" lIns="92546" tIns="46273" rIns="92546" bIns="46273"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3318" name="Rectangle 6"/>
          <p:cNvSpPr>
            <a:spLocks noGrp="1" noChangeArrowheads="1"/>
          </p:cNvSpPr>
          <p:nvPr>
            <p:ph type="ftr" sz="quarter" idx="4"/>
          </p:nvPr>
        </p:nvSpPr>
        <p:spPr bwMode="auto">
          <a:xfrm>
            <a:off x="1" y="8778797"/>
            <a:ext cx="2502270" cy="221395"/>
          </a:xfrm>
          <a:prstGeom prst="rect">
            <a:avLst/>
          </a:prstGeom>
          <a:noFill/>
          <a:ln w="9525">
            <a:noFill/>
            <a:miter lim="800000"/>
            <a:headEnd/>
            <a:tailEnd/>
          </a:ln>
        </p:spPr>
        <p:txBody>
          <a:bodyPr vert="horz" wrap="square" lIns="92546" tIns="46273" rIns="92546" bIns="46273" numCol="1" anchor="ctr" anchorCtr="0" compatLnSpc="1">
            <a:prstTxWarp prst="textNoShape">
              <a:avLst/>
            </a:prstTxWarp>
          </a:bodyPr>
          <a:lstStyle>
            <a:lvl1pPr algn="ctr">
              <a:defRPr sz="800">
                <a:latin typeface="Georgia" pitchFamily="18" charset="0"/>
              </a:defRPr>
            </a:lvl1pPr>
          </a:lstStyle>
          <a:p>
            <a:pPr algn="l">
              <a:defRPr/>
            </a:pPr>
            <a:r>
              <a:rPr lang="en-US" dirty="0" smtClean="0"/>
              <a:t>The Pennsylvania Child Welfare Resource Center</a:t>
            </a:r>
            <a:endParaRPr lang="en-US" dirty="0"/>
          </a:p>
        </p:txBody>
      </p:sp>
      <p:sp>
        <p:nvSpPr>
          <p:cNvPr id="13319" name="Rectangle 7"/>
          <p:cNvSpPr>
            <a:spLocks noGrp="1" noChangeArrowheads="1"/>
          </p:cNvSpPr>
          <p:nvPr>
            <p:ph type="sldNum" sz="quarter" idx="5"/>
          </p:nvPr>
        </p:nvSpPr>
        <p:spPr bwMode="auto">
          <a:xfrm>
            <a:off x="6241646" y="9020818"/>
            <a:ext cx="713192" cy="190684"/>
          </a:xfrm>
          <a:prstGeom prst="rect">
            <a:avLst/>
          </a:prstGeom>
          <a:noFill/>
          <a:ln w="9525">
            <a:noFill/>
            <a:miter lim="800000"/>
            <a:headEnd/>
            <a:tailEnd/>
          </a:ln>
        </p:spPr>
        <p:txBody>
          <a:bodyPr vert="horz" wrap="square" lIns="92546" tIns="46273" rIns="92546" bIns="46273" numCol="1" anchor="ctr" anchorCtr="0" compatLnSpc="1">
            <a:prstTxWarp prst="textNoShape">
              <a:avLst/>
            </a:prstTxWarp>
          </a:bodyPr>
          <a:lstStyle>
            <a:lvl1pPr algn="r">
              <a:defRPr sz="1000" b="1">
                <a:latin typeface="Georgia" pitchFamily="18" charset="0"/>
              </a:defRPr>
            </a:lvl1pPr>
          </a:lstStyle>
          <a:p>
            <a:pPr>
              <a:defRPr/>
            </a:pPr>
            <a:fld id="{A5C0BF7D-DA9C-4BF7-8FB9-4639E92C447C}" type="slidenum">
              <a:rPr lang="en-US" smtClean="0"/>
              <a:pPr>
                <a:defRPr/>
              </a:pPr>
              <a:t>‹#›</a:t>
            </a:fld>
            <a:endParaRPr lang="en-US" dirty="0"/>
          </a:p>
        </p:txBody>
      </p:sp>
      <p:pic>
        <p:nvPicPr>
          <p:cNvPr id="12296" name="Picture 2" descr="pittseal"/>
          <p:cNvPicPr>
            <a:picLocks noChangeAspect="1" noChangeArrowheads="1"/>
          </p:cNvPicPr>
          <p:nvPr/>
        </p:nvPicPr>
        <p:blipFill>
          <a:blip r:embed="rId2">
            <a:grayscl/>
          </a:blip>
          <a:srcRect/>
          <a:stretch>
            <a:fillRect/>
          </a:stretch>
        </p:blipFill>
        <p:spPr bwMode="auto">
          <a:xfrm>
            <a:off x="162602" y="96259"/>
            <a:ext cx="487804" cy="433164"/>
          </a:xfrm>
          <a:prstGeom prst="rect">
            <a:avLst/>
          </a:prstGeom>
          <a:noFill/>
          <a:ln w="9525">
            <a:noFill/>
            <a:miter lim="800000"/>
            <a:headEnd/>
            <a:tailEnd/>
          </a:ln>
        </p:spPr>
      </p:pic>
      <p:sp>
        <p:nvSpPr>
          <p:cNvPr id="10" name="Rectangle 9"/>
          <p:cNvSpPr/>
          <p:nvPr/>
        </p:nvSpPr>
        <p:spPr>
          <a:xfrm>
            <a:off x="3445221" y="0"/>
            <a:ext cx="3496738" cy="616056"/>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2546" tIns="46273" rIns="92546" bIns="46273" anchor="ctr"/>
          <a:lstStyle/>
          <a:p>
            <a:pPr algn="ctr">
              <a:defRPr/>
            </a:pPr>
            <a:endParaRPr lang="en-US"/>
          </a:p>
        </p:txBody>
      </p:sp>
      <p:sp>
        <p:nvSpPr>
          <p:cNvPr id="11" name="TextBox 10"/>
          <p:cNvSpPr txBox="1"/>
          <p:nvPr/>
        </p:nvSpPr>
        <p:spPr>
          <a:xfrm>
            <a:off x="5332042" y="0"/>
            <a:ext cx="1622796" cy="647448"/>
          </a:xfrm>
          <a:prstGeom prst="rect">
            <a:avLst/>
          </a:prstGeom>
          <a:noFill/>
        </p:spPr>
        <p:txBody>
          <a:bodyPr lIns="92546" tIns="46273" rIns="92546" bIns="46273">
            <a:spAutoFit/>
          </a:bodyPr>
          <a:lstStyle/>
          <a:p>
            <a:pPr>
              <a:defRPr/>
            </a:pPr>
            <a:r>
              <a:rPr lang="en-US" sz="1200" i="1" dirty="0">
                <a:latin typeface="Georgia" pitchFamily="18" charset="0"/>
              </a:rPr>
              <a:t>Empower People</a:t>
            </a:r>
          </a:p>
          <a:p>
            <a:pPr>
              <a:defRPr/>
            </a:pPr>
            <a:r>
              <a:rPr lang="en-US" sz="1200" i="1" dirty="0">
                <a:latin typeface="Georgia" pitchFamily="18" charset="0"/>
              </a:rPr>
              <a:t>Lead Organizations</a:t>
            </a:r>
          </a:p>
          <a:p>
            <a:pPr>
              <a:defRPr/>
            </a:pPr>
            <a:r>
              <a:rPr lang="en-US" sz="1200" i="1" dirty="0">
                <a:latin typeface="Georgia" pitchFamily="18" charset="0"/>
              </a:rPr>
              <a:t>Grow Communities</a:t>
            </a:r>
          </a:p>
        </p:txBody>
      </p:sp>
      <p:cxnSp>
        <p:nvCxnSpPr>
          <p:cNvPr id="12" name="Straight Connector 11"/>
          <p:cNvCxnSpPr/>
          <p:nvPr/>
        </p:nvCxnSpPr>
        <p:spPr>
          <a:xfrm rot="5400000">
            <a:off x="5080143" y="303216"/>
            <a:ext cx="49092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445221" y="628890"/>
            <a:ext cx="3496738" cy="308893"/>
          </a:xfrm>
          <a:prstGeom prst="rect">
            <a:avLst/>
          </a:prstGeom>
          <a:noFill/>
          <a:ln w="6350">
            <a:solidFill>
              <a:schemeClr val="tx1"/>
            </a:solidFill>
          </a:ln>
        </p:spPr>
        <p:txBody>
          <a:bodyPr lIns="92546" tIns="46273" rIns="92546" bIns="46273">
            <a:spAutoFit/>
          </a:bodyPr>
          <a:lstStyle/>
          <a:p>
            <a:pPr>
              <a:defRPr/>
            </a:pPr>
            <a:r>
              <a:rPr lang="en-US" sz="1200" dirty="0">
                <a:latin typeface="Georgia" pitchFamily="18" charset="0"/>
              </a:rPr>
              <a:t>The Pennsylvania Child Welfare </a:t>
            </a:r>
            <a:r>
              <a:rPr lang="en-US" sz="1200" dirty="0" smtClean="0">
                <a:latin typeface="Georgia" pitchFamily="18" charset="0"/>
              </a:rPr>
              <a:t>Resource Center</a:t>
            </a:r>
            <a:endParaRPr lang="en-US" sz="200" dirty="0">
              <a:latin typeface="Georgia" pitchFamily="18" charset="0"/>
            </a:endParaRPr>
          </a:p>
          <a:p>
            <a:pPr>
              <a:defRPr/>
            </a:pPr>
            <a:endParaRPr lang="en-US" sz="200" dirty="0">
              <a:latin typeface="Georgia" pitchFamily="18" charset="0"/>
            </a:endParaRPr>
          </a:p>
        </p:txBody>
      </p:sp>
      <p:cxnSp>
        <p:nvCxnSpPr>
          <p:cNvPr id="14" name="Straight Connector 13"/>
          <p:cNvCxnSpPr/>
          <p:nvPr/>
        </p:nvCxnSpPr>
        <p:spPr>
          <a:xfrm>
            <a:off x="3519277" y="879163"/>
            <a:ext cx="3277789"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487079" y="32086"/>
            <a:ext cx="1844964" cy="636912"/>
          </a:xfrm>
          <a:prstGeom prst="rect">
            <a:avLst/>
          </a:prstGeom>
          <a:noFill/>
        </p:spPr>
        <p:txBody>
          <a:bodyPr lIns="92546" tIns="46273" rIns="92546" bIns="46273">
            <a:spAutoFit/>
          </a:bodyPr>
          <a:lstStyle/>
          <a:p>
            <a:pPr>
              <a:defRPr/>
            </a:pPr>
            <a:r>
              <a:rPr lang="en-US" sz="1100" dirty="0">
                <a:latin typeface="Georgia" pitchFamily="18" charset="0"/>
              </a:rPr>
              <a:t>SCHOOL OF</a:t>
            </a:r>
          </a:p>
          <a:p>
            <a:pPr>
              <a:defRPr/>
            </a:pPr>
            <a:r>
              <a:rPr lang="en-US" dirty="0">
                <a:latin typeface="Georgia" pitchFamily="18" charset="0"/>
              </a:rPr>
              <a:t>Social Work</a:t>
            </a:r>
          </a:p>
        </p:txBody>
      </p:sp>
      <p:sp>
        <p:nvSpPr>
          <p:cNvPr id="16" name="Rectangle 15"/>
          <p:cNvSpPr/>
          <p:nvPr/>
        </p:nvSpPr>
        <p:spPr>
          <a:xfrm>
            <a:off x="0" y="0"/>
            <a:ext cx="3444301" cy="61605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2546" tIns="46273" rIns="92546" bIns="46273" anchor="ctr"/>
          <a:lstStyle/>
          <a:p>
            <a:pPr algn="ctr">
              <a:defRPr/>
            </a:pPr>
            <a:endParaRPr lang="en-US"/>
          </a:p>
        </p:txBody>
      </p:sp>
      <p:sp>
        <p:nvSpPr>
          <p:cNvPr id="17" name="TextBox 16"/>
          <p:cNvSpPr txBox="1"/>
          <p:nvPr/>
        </p:nvSpPr>
        <p:spPr>
          <a:xfrm>
            <a:off x="0" y="15"/>
            <a:ext cx="3444301" cy="632059"/>
          </a:xfrm>
          <a:prstGeom prst="rect">
            <a:avLst/>
          </a:prstGeom>
          <a:noFill/>
          <a:ln w="15875">
            <a:noFill/>
          </a:ln>
        </p:spPr>
        <p:txBody>
          <a:bodyPr wrap="square" lIns="92546" tIns="46273" rIns="92546" bIns="46273" rtlCol="0">
            <a:spAutoFit/>
          </a:bodyPr>
          <a:lstStyle/>
          <a:p>
            <a:endParaRPr lang="en-US" sz="1000" dirty="0" smtClean="0">
              <a:latin typeface="Georgia" pitchFamily="18" charset="0"/>
            </a:endParaRPr>
          </a:p>
          <a:p>
            <a:pPr algn="l">
              <a:tabLst>
                <a:tab pos="631437" algn="l"/>
              </a:tabLst>
            </a:pPr>
            <a:r>
              <a:rPr lang="en-US" sz="1600" dirty="0" smtClean="0">
                <a:latin typeface="Georgia" pitchFamily="18" charset="0"/>
              </a:rPr>
              <a:t>	University of Pittsburgh</a:t>
            </a:r>
            <a:endParaRPr lang="en-US" sz="900" dirty="0" smtClean="0">
              <a:latin typeface="Georgia" pitchFamily="18" charset="0"/>
            </a:endParaRPr>
          </a:p>
          <a:p>
            <a:pPr algn="l">
              <a:tabLst>
                <a:tab pos="631437" algn="l"/>
              </a:tabLst>
            </a:pPr>
            <a:endParaRPr lang="en-US" sz="900" dirty="0">
              <a:latin typeface="Georgia" pitchFamily="18" charset="0"/>
            </a:endParaRPr>
          </a:p>
        </p:txBody>
      </p:sp>
      <p:sp>
        <p:nvSpPr>
          <p:cNvPr id="18" name="TextBox 17"/>
          <p:cNvSpPr txBox="1"/>
          <p:nvPr/>
        </p:nvSpPr>
        <p:spPr>
          <a:xfrm>
            <a:off x="2575866" y="8782050"/>
            <a:ext cx="4378972" cy="217726"/>
          </a:xfrm>
          <a:prstGeom prst="rect">
            <a:avLst/>
          </a:prstGeom>
          <a:noFill/>
        </p:spPr>
        <p:txBody>
          <a:bodyPr wrap="square" lIns="92546" tIns="46273" rIns="92546" bIns="46273" rtlCol="0" anchor="ctr">
            <a:spAutoFit/>
          </a:bodyPr>
          <a:lstStyle/>
          <a:p>
            <a:pPr algn="r"/>
            <a:r>
              <a:rPr lang="en-US" sz="800" dirty="0" smtClean="0">
                <a:latin typeface="Georgia" pitchFamily="18" charset="0"/>
              </a:rPr>
              <a:t>Update Title in Notes Master</a:t>
            </a:r>
            <a:endParaRPr lang="en-US" sz="800" dirty="0">
              <a:latin typeface="Georgia" pitchFamily="18" charset="0"/>
            </a:endParaRPr>
          </a:p>
        </p:txBody>
      </p:sp>
    </p:spTree>
    <p:extLst>
      <p:ext uri="{BB962C8B-B14F-4D97-AF65-F5344CB8AC3E}">
        <p14:creationId xmlns:p14="http://schemas.microsoft.com/office/powerpoint/2010/main" val="3054743936"/>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400" kern="1200">
        <a:solidFill>
          <a:schemeClr val="tx1"/>
        </a:solidFill>
        <a:latin typeface="Georgia" pitchFamily="18" charset="0"/>
        <a:ea typeface="ＭＳ Ｐゴシック" pitchFamily="16" charset="-128"/>
        <a:cs typeface="+mn-cs"/>
      </a:defRPr>
    </a:lvl1pPr>
    <a:lvl2pPr marL="457200" algn="l" rtl="0" eaLnBrk="0" fontAlgn="base" hangingPunct="0">
      <a:spcBef>
        <a:spcPct val="30000"/>
      </a:spcBef>
      <a:spcAft>
        <a:spcPct val="0"/>
      </a:spcAft>
      <a:defRPr sz="1300" kern="1200">
        <a:solidFill>
          <a:schemeClr val="tx1"/>
        </a:solidFill>
        <a:latin typeface="Georgia" pitchFamily="18" charset="0"/>
        <a:ea typeface="ＭＳ Ｐゴシック" pitchFamily="16" charset="-128"/>
        <a:cs typeface="+mn-cs"/>
      </a:defRPr>
    </a:lvl2pPr>
    <a:lvl3pPr marL="914400" algn="l" rtl="0" eaLnBrk="0" fontAlgn="base" hangingPunct="0">
      <a:spcBef>
        <a:spcPct val="30000"/>
      </a:spcBef>
      <a:spcAft>
        <a:spcPct val="0"/>
      </a:spcAft>
      <a:defRPr sz="1200" kern="1200">
        <a:solidFill>
          <a:schemeClr val="tx1"/>
        </a:solidFill>
        <a:latin typeface="Georgia" pitchFamily="18" charset="0"/>
        <a:ea typeface="ＭＳ Ｐゴシック" pitchFamily="16" charset="-128"/>
        <a:cs typeface="+mn-cs"/>
      </a:defRPr>
    </a:lvl3pPr>
    <a:lvl4pPr marL="1371600" algn="l" rtl="0" eaLnBrk="0" fontAlgn="base" hangingPunct="0">
      <a:spcBef>
        <a:spcPct val="30000"/>
      </a:spcBef>
      <a:spcAft>
        <a:spcPct val="0"/>
      </a:spcAft>
      <a:defRPr sz="1100" kern="1200">
        <a:solidFill>
          <a:schemeClr val="tx1"/>
        </a:solidFill>
        <a:latin typeface="Georgia" pitchFamily="18" charset="0"/>
        <a:ea typeface="ＭＳ Ｐゴシック" pitchFamily="16" charset="-128"/>
        <a:cs typeface="+mn-cs"/>
      </a:defRPr>
    </a:lvl4pPr>
    <a:lvl5pPr marL="1828800" algn="l" rtl="0" eaLnBrk="0" fontAlgn="base" hangingPunct="0">
      <a:spcBef>
        <a:spcPct val="30000"/>
      </a:spcBef>
      <a:spcAft>
        <a:spcPct val="0"/>
      </a:spcAft>
      <a:defRPr sz="1000" kern="1200">
        <a:solidFill>
          <a:schemeClr val="tx1"/>
        </a:solidFill>
        <a:latin typeface="Georgia" pitchFamily="18" charset="0"/>
        <a:ea typeface="ＭＳ Ｐゴシック" pitchFamily="1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7B166BA7-0684-400B-BDBC-D100F67EB7F2}" type="slidenum">
              <a:rPr lang="en-US" smtClean="0">
                <a:latin typeface="Georgia" pitchFamily="16" charset="0"/>
              </a:rPr>
              <a:pPr/>
              <a:t>1</a:t>
            </a:fld>
            <a:endParaRPr lang="en-US" dirty="0" smtClean="0">
              <a:latin typeface="Georgia" pitchFamily="16" charset="0"/>
            </a:endParaRPr>
          </a:p>
        </p:txBody>
      </p:sp>
      <p:sp>
        <p:nvSpPr>
          <p:cNvPr id="13315" name="Rectangle 2"/>
          <p:cNvSpPr>
            <a:spLocks noGrp="1" noRot="1" noChangeAspect="1" noChangeArrowheads="1" noTextEdit="1"/>
          </p:cNvSpPr>
          <p:nvPr>
            <p:ph type="sldImg"/>
          </p:nvPr>
        </p:nvSpPr>
        <p:spPr>
          <a:xfrm>
            <a:off x="1168400" y="987425"/>
            <a:ext cx="4618038" cy="3463925"/>
          </a:xfrm>
          <a:ln/>
        </p:spPr>
      </p:sp>
      <p:sp>
        <p:nvSpPr>
          <p:cNvPr id="13316" name="Rectangle 3"/>
          <p:cNvSpPr>
            <a:spLocks noGrp="1" noChangeArrowheads="1"/>
          </p:cNvSpPr>
          <p:nvPr>
            <p:ph type="body" idx="1"/>
          </p:nvPr>
        </p:nvSpPr>
        <p:spPr>
          <a:noFill/>
          <a:ln/>
        </p:spPr>
        <p:txBody>
          <a:bodyPr/>
          <a:lstStyle/>
          <a:p>
            <a:pPr eaLnBrk="1" hangingPunct="1"/>
            <a:endParaRPr lang="en-US" smtClean="0">
              <a:latin typeface="Georgia" pitchFamily="16" charset="0"/>
            </a:endParaRPr>
          </a:p>
        </p:txBody>
      </p:sp>
      <p:sp>
        <p:nvSpPr>
          <p:cNvPr id="6" name="Footer Placeholder 5"/>
          <p:cNvSpPr>
            <a:spLocks noGrp="1"/>
          </p:cNvSpPr>
          <p:nvPr>
            <p:ph type="ftr" sz="quarter" idx="10"/>
          </p:nvPr>
        </p:nvSpPr>
        <p:spPr/>
        <p:txBody>
          <a:bodyPr/>
          <a:lstStyle/>
          <a:p>
            <a:pPr algn="l">
              <a:defRPr/>
            </a:pPr>
            <a:r>
              <a:rPr lang="en-US" dirty="0" smtClean="0"/>
              <a:t>The Pennsylvania Child Welfare Training Program</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8400" y="987425"/>
            <a:ext cx="4618038" cy="34639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F33093C-22D2-4F6B-AA1B-265CE3C8E3E8}" type="slidenum">
              <a:rPr lang="en-US" smtClean="0"/>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8400" y="987425"/>
            <a:ext cx="4618038" cy="34639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F33093C-22D2-4F6B-AA1B-265CE3C8E3E8}" type="slidenum">
              <a:rPr lang="en-US" smtClean="0"/>
              <a:pPr/>
              <a:t>29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7B166BA7-0684-400B-BDBC-D100F67EB7F2}" type="slidenum">
              <a:rPr lang="en-US" smtClean="0">
                <a:latin typeface="Georgia" pitchFamily="16" charset="0"/>
              </a:rPr>
              <a:pPr/>
              <a:t>30</a:t>
            </a:fld>
            <a:endParaRPr lang="en-US" dirty="0" smtClean="0">
              <a:latin typeface="Georgia" pitchFamily="16" charset="0"/>
            </a:endParaRPr>
          </a:p>
        </p:txBody>
      </p:sp>
      <p:sp>
        <p:nvSpPr>
          <p:cNvPr id="13315" name="Rectangle 2"/>
          <p:cNvSpPr>
            <a:spLocks noGrp="1" noRot="1" noChangeAspect="1" noChangeArrowheads="1" noTextEdit="1"/>
          </p:cNvSpPr>
          <p:nvPr>
            <p:ph type="sldImg"/>
          </p:nvPr>
        </p:nvSpPr>
        <p:spPr>
          <a:xfrm>
            <a:off x="1168400" y="987425"/>
            <a:ext cx="4618038" cy="3463925"/>
          </a:xfrm>
          <a:ln/>
        </p:spPr>
      </p:sp>
      <p:sp>
        <p:nvSpPr>
          <p:cNvPr id="13316" name="Rectangle 3"/>
          <p:cNvSpPr>
            <a:spLocks noGrp="1" noChangeArrowheads="1"/>
          </p:cNvSpPr>
          <p:nvPr>
            <p:ph type="body" idx="1"/>
          </p:nvPr>
        </p:nvSpPr>
        <p:spPr>
          <a:noFill/>
          <a:ln/>
        </p:spPr>
        <p:txBody>
          <a:bodyPr/>
          <a:lstStyle/>
          <a:p>
            <a:pPr eaLnBrk="1" hangingPunct="1"/>
            <a:endParaRPr lang="en-US" smtClean="0">
              <a:latin typeface="Georgia" pitchFamily="16" charset="0"/>
            </a:endParaRPr>
          </a:p>
        </p:txBody>
      </p:sp>
      <p:sp>
        <p:nvSpPr>
          <p:cNvPr id="6" name="Footer Placeholder 5"/>
          <p:cNvSpPr>
            <a:spLocks noGrp="1"/>
          </p:cNvSpPr>
          <p:nvPr>
            <p:ph type="ftr" sz="quarter" idx="10"/>
          </p:nvPr>
        </p:nvSpPr>
        <p:spPr/>
        <p:txBody>
          <a:bodyPr/>
          <a:lstStyle/>
          <a:p>
            <a:pPr algn="l">
              <a:defRPr/>
            </a:pPr>
            <a:r>
              <a:rPr lang="en-US" dirty="0" smtClean="0"/>
              <a:t>The Pennsylvania Child Welfare Training Program</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5" name="Picture 4" descr="mecha_large_bg.jpg"/>
          <p:cNvPicPr>
            <a:picLocks noChangeAspect="1"/>
          </p:cNvPicPr>
          <p:nvPr userDrawn="1"/>
        </p:nvPicPr>
        <p:blipFill>
          <a:blip r:embed="rId2" cstate="print"/>
          <a:stretch>
            <a:fillRect/>
          </a:stretch>
        </p:blipFill>
        <p:spPr>
          <a:xfrm>
            <a:off x="3167" y="0"/>
            <a:ext cx="9137668" cy="6858000"/>
          </a:xfrm>
          <a:prstGeom prst="rect">
            <a:avLst/>
          </a:prstGeom>
        </p:spPr>
      </p:pic>
      <p:sp>
        <p:nvSpPr>
          <p:cNvPr id="9" name="Text Placeholder 8"/>
          <p:cNvSpPr>
            <a:spLocks noGrp="1"/>
          </p:cNvSpPr>
          <p:nvPr>
            <p:ph type="body" sz="quarter" idx="10" hasCustomPrompt="1"/>
          </p:nvPr>
        </p:nvSpPr>
        <p:spPr>
          <a:xfrm>
            <a:off x="304800" y="1264022"/>
            <a:ext cx="8534400" cy="914400"/>
          </a:xfrm>
        </p:spPr>
        <p:txBody>
          <a:bodyPr/>
          <a:lstStyle>
            <a:lvl1pPr>
              <a:buNone/>
              <a:defRPr sz="3000" b="1">
                <a:solidFill>
                  <a:schemeClr val="bg1"/>
                </a:solidFill>
              </a:defRPr>
            </a:lvl1pPr>
          </a:lstStyle>
          <a:p>
            <a:pPr lvl="0"/>
            <a:r>
              <a:rPr lang="en-US" dirty="0" smtClean="0"/>
              <a:t>Click to Add Title of Presentation</a:t>
            </a:r>
            <a:endParaRPr lang="en-US" dirty="0"/>
          </a:p>
        </p:txBody>
      </p:sp>
      <p:sp>
        <p:nvSpPr>
          <p:cNvPr id="16" name="Text Placeholder 15"/>
          <p:cNvSpPr>
            <a:spLocks noGrp="1"/>
          </p:cNvSpPr>
          <p:nvPr>
            <p:ph type="body" sz="quarter" idx="11" hasCustomPrompt="1"/>
          </p:nvPr>
        </p:nvSpPr>
        <p:spPr>
          <a:xfrm>
            <a:off x="304800" y="2250140"/>
            <a:ext cx="8531352" cy="304800"/>
          </a:xfrm>
        </p:spPr>
        <p:txBody>
          <a:bodyPr/>
          <a:lstStyle>
            <a:lvl1pPr>
              <a:buNone/>
              <a:defRPr lang="en-US" sz="1800" i="1" kern="1200" dirty="0">
                <a:solidFill>
                  <a:srgbClr val="CDB97D"/>
                </a:solidFill>
                <a:latin typeface="Georgia" pitchFamily="16" charset="0"/>
                <a:ea typeface="Osaka" pitchFamily="16" charset="-128"/>
                <a:cs typeface="+mn-cs"/>
              </a:defRPr>
            </a:lvl1pPr>
          </a:lstStyle>
          <a:p>
            <a:pPr lvl="0"/>
            <a:r>
              <a:rPr lang="en-US" dirty="0" smtClean="0"/>
              <a:t>Click to Add Subtitle of Presentation</a:t>
            </a:r>
            <a:endParaRPr lang="en-US" dirty="0"/>
          </a:p>
        </p:txBody>
      </p:sp>
    </p:spTree>
    <p:extLst>
      <p:ext uri="{BB962C8B-B14F-4D97-AF65-F5344CB8AC3E}">
        <p14:creationId xmlns:p14="http://schemas.microsoft.com/office/powerpoint/2010/main" val="287425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304800" y="1264022"/>
            <a:ext cx="8534400" cy="914400"/>
          </a:xfrm>
        </p:spPr>
        <p:txBody>
          <a:bodyPr/>
          <a:lstStyle>
            <a:lvl1pPr>
              <a:buNone/>
              <a:defRPr sz="3000" b="1">
                <a:solidFill>
                  <a:schemeClr val="bg1"/>
                </a:solidFill>
              </a:defRPr>
            </a:lvl1pPr>
          </a:lstStyle>
          <a:p>
            <a:pPr lvl="0"/>
            <a:r>
              <a:rPr lang="en-US" dirty="0" smtClean="0"/>
              <a:t>Click to Add Title of Presentation</a:t>
            </a:r>
            <a:endParaRPr lang="en-US" dirty="0"/>
          </a:p>
        </p:txBody>
      </p:sp>
      <p:sp>
        <p:nvSpPr>
          <p:cNvPr id="16" name="Text Placeholder 15"/>
          <p:cNvSpPr>
            <a:spLocks noGrp="1"/>
          </p:cNvSpPr>
          <p:nvPr>
            <p:ph type="body" sz="quarter" idx="11" hasCustomPrompt="1"/>
          </p:nvPr>
        </p:nvSpPr>
        <p:spPr>
          <a:xfrm>
            <a:off x="304800" y="2250140"/>
            <a:ext cx="8531352" cy="304800"/>
          </a:xfrm>
        </p:spPr>
        <p:txBody>
          <a:bodyPr/>
          <a:lstStyle>
            <a:lvl1pPr>
              <a:buNone/>
              <a:defRPr lang="en-US" sz="1800" i="1" kern="1200" dirty="0">
                <a:solidFill>
                  <a:srgbClr val="CDB97D"/>
                </a:solidFill>
                <a:latin typeface="Georgia" pitchFamily="16" charset="0"/>
                <a:ea typeface="Osaka" pitchFamily="16" charset="-128"/>
                <a:cs typeface="+mn-cs"/>
              </a:defRPr>
            </a:lvl1pPr>
          </a:lstStyle>
          <a:p>
            <a:pPr lvl="0"/>
            <a:r>
              <a:rPr lang="en-US" dirty="0" smtClean="0"/>
              <a:t>Click to Add Subtitle of Presentation</a:t>
            </a:r>
            <a:endParaRPr lang="en-US" dirty="0"/>
          </a:p>
        </p:txBody>
      </p:sp>
      <p:pic>
        <p:nvPicPr>
          <p:cNvPr id="5" name="Picture 4" descr="mecha_large_bg.jpg"/>
          <p:cNvPicPr>
            <a:picLocks noChangeAspect="1"/>
          </p:cNvPicPr>
          <p:nvPr userDrawn="1"/>
        </p:nvPicPr>
        <p:blipFill>
          <a:blip r:embed="rId2" cstate="print"/>
          <a:stretch>
            <a:fillRect/>
          </a:stretch>
        </p:blipFill>
        <p:spPr>
          <a:xfrm>
            <a:off x="6332" y="0"/>
            <a:ext cx="9137668" cy="6858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0647" y="793377"/>
            <a:ext cx="8229600" cy="591671"/>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70645" y="1438834"/>
            <a:ext cx="8247888" cy="488128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Box 3"/>
          <p:cNvSpPr txBox="1"/>
          <p:nvPr userDrawn="1"/>
        </p:nvSpPr>
        <p:spPr>
          <a:xfrm>
            <a:off x="7675809" y="6581001"/>
            <a:ext cx="1313645" cy="276999"/>
          </a:xfrm>
          <a:prstGeom prst="rect">
            <a:avLst/>
          </a:prstGeom>
          <a:noFill/>
        </p:spPr>
        <p:txBody>
          <a:bodyPr wrap="square" rtlCol="0">
            <a:spAutoFit/>
          </a:bodyPr>
          <a:lstStyle/>
          <a:p>
            <a:r>
              <a:rPr lang="en-US" sz="1000" dirty="0" smtClean="0"/>
              <a:t>                        </a:t>
            </a:r>
            <a:r>
              <a:rPr lang="en-US" sz="1200" dirty="0" smtClean="0">
                <a:latin typeface="+mn-lt"/>
              </a:rPr>
              <a:t> </a:t>
            </a:r>
            <a:fld id="{47305651-A837-4B96-AD58-A3F743D56EB3}" type="slidenum">
              <a:rPr lang="en-US" sz="1200" b="1" smtClean="0">
                <a:latin typeface="+mn-lt"/>
              </a:rPr>
              <a:pPr/>
              <a:t>‹#›</a:t>
            </a:fld>
            <a:endParaRPr lang="en-US" sz="1200" b="1" dirty="0">
              <a:latin typeface="+mn-l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779929"/>
            <a:ext cx="7772400" cy="52443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1385048"/>
            <a:ext cx="3810000" cy="4921623"/>
          </a:xfrm>
        </p:spPr>
        <p:txBody>
          <a:bodyPr/>
          <a:lstStyle>
            <a:lvl1pPr>
              <a:defRPr sz="2500"/>
            </a:lvl1pPr>
            <a:lvl2pPr>
              <a:defRPr sz="2300"/>
            </a:lvl2pPr>
            <a:lvl3pPr>
              <a:defRPr sz="2100"/>
            </a:lvl3pPr>
            <a:lvl4pPr>
              <a:defRPr sz="19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385048"/>
            <a:ext cx="3810000" cy="4921624"/>
          </a:xfrm>
        </p:spPr>
        <p:txBody>
          <a:bodyPr/>
          <a:lstStyle>
            <a:lvl1pPr>
              <a:defRPr sz="2500"/>
            </a:lvl1pPr>
            <a:lvl2pPr>
              <a:defRPr sz="2300"/>
            </a:lvl2pPr>
            <a:lvl3pPr>
              <a:defRPr sz="2100"/>
            </a:lvl3pPr>
            <a:lvl4pPr>
              <a:defRPr sz="19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Box 6"/>
          <p:cNvSpPr txBox="1"/>
          <p:nvPr userDrawn="1"/>
        </p:nvSpPr>
        <p:spPr>
          <a:xfrm>
            <a:off x="7791718" y="6581105"/>
            <a:ext cx="1159099" cy="276999"/>
          </a:xfrm>
          <a:prstGeom prst="rect">
            <a:avLst/>
          </a:prstGeom>
          <a:noFill/>
        </p:spPr>
        <p:txBody>
          <a:bodyPr wrap="square" rtlCol="0">
            <a:spAutoFit/>
          </a:bodyPr>
          <a:lstStyle/>
          <a:p>
            <a:r>
              <a:rPr lang="en-US" sz="1200" b="1" dirty="0" smtClean="0">
                <a:latin typeface="+mn-lt"/>
              </a:rPr>
              <a:t>                   </a:t>
            </a:r>
            <a:fld id="{BE475CFC-3D4E-4185-9303-32A7D1153E01}" type="slidenum">
              <a:rPr lang="en-US" sz="1200" b="1" smtClean="0">
                <a:latin typeface="+mn-lt"/>
              </a:rPr>
              <a:pPr/>
              <a:t>‹#›</a:t>
            </a:fld>
            <a:endParaRPr lang="en-US" sz="1200" b="1" dirty="0">
              <a:latin typeface="+mn-lt"/>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Subtitle with Two-Text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Text Placeholder 4"/>
          <p:cNvSpPr>
            <a:spLocks noGrp="1"/>
          </p:cNvSpPr>
          <p:nvPr>
            <p:ph type="body" sz="quarter" idx="11"/>
          </p:nvPr>
        </p:nvSpPr>
        <p:spPr>
          <a:xfrm>
            <a:off x="479425" y="1437371"/>
            <a:ext cx="8229600" cy="607560"/>
          </a:xfrm>
        </p:spPr>
        <p:txBody>
          <a:bodyPr/>
          <a:lstStyle/>
          <a:p>
            <a:pPr lvl="0"/>
            <a:r>
              <a:rPr lang="en-US" smtClean="0"/>
              <a:t>Click to edit Master text styles</a:t>
            </a:r>
          </a:p>
        </p:txBody>
      </p:sp>
      <p:sp>
        <p:nvSpPr>
          <p:cNvPr id="6" name="Content Placeholder 3"/>
          <p:cNvSpPr>
            <a:spLocks noGrp="1"/>
          </p:cNvSpPr>
          <p:nvPr>
            <p:ph sz="half" idx="2" hasCustomPrompt="1"/>
          </p:nvPr>
        </p:nvSpPr>
        <p:spPr>
          <a:xfrm>
            <a:off x="457201" y="2104177"/>
            <a:ext cx="4040188" cy="4165995"/>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3"/>
          <p:cNvSpPr>
            <a:spLocks noGrp="1"/>
          </p:cNvSpPr>
          <p:nvPr>
            <p:ph sz="half" idx="12" hasCustomPrompt="1"/>
          </p:nvPr>
        </p:nvSpPr>
        <p:spPr>
          <a:xfrm>
            <a:off x="4673601" y="2111434"/>
            <a:ext cx="4040188" cy="4165995"/>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79929"/>
            <a:ext cx="8229600" cy="470648"/>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1" y="137374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097742"/>
            <a:ext cx="4040188" cy="4208930"/>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6" y="1373749"/>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097742"/>
            <a:ext cx="4041775" cy="4208929"/>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Box 8"/>
          <p:cNvSpPr txBox="1"/>
          <p:nvPr userDrawn="1"/>
        </p:nvSpPr>
        <p:spPr>
          <a:xfrm>
            <a:off x="7405353" y="6581001"/>
            <a:ext cx="1493949" cy="276999"/>
          </a:xfrm>
          <a:prstGeom prst="rect">
            <a:avLst/>
          </a:prstGeom>
          <a:noFill/>
        </p:spPr>
        <p:txBody>
          <a:bodyPr wrap="square" rtlCol="0">
            <a:spAutoFit/>
          </a:bodyPr>
          <a:lstStyle/>
          <a:p>
            <a:r>
              <a:rPr lang="en-US" sz="1200" b="1" dirty="0" smtClean="0">
                <a:latin typeface="+mn-lt"/>
              </a:rPr>
              <a:t>                            </a:t>
            </a:r>
            <a:fld id="{28BB7BFA-E173-4CDF-9861-8F9755F74362}" type="slidenum">
              <a:rPr lang="en-US" sz="1200" b="1" smtClean="0">
                <a:latin typeface="+mn-lt"/>
              </a:rPr>
              <a:pPr/>
              <a:t>‹#›</a:t>
            </a:fld>
            <a:endParaRPr lang="en-US" sz="1200" b="1" dirty="0">
              <a:latin typeface="+mn-lt"/>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70647" y="793376"/>
            <a:ext cx="8229600" cy="603504"/>
          </a:xfrm>
        </p:spPr>
        <p:txBody>
          <a:bodyPr/>
          <a:lstStyle/>
          <a:p>
            <a:r>
              <a:rPr lang="en-US" smtClean="0"/>
              <a:t>Click to edit Master title style</a:t>
            </a:r>
            <a:endParaRPr lang="en-US" dirty="0"/>
          </a:p>
        </p:txBody>
      </p:sp>
      <p:sp>
        <p:nvSpPr>
          <p:cNvPr id="6" name="TextBox 5"/>
          <p:cNvSpPr txBox="1"/>
          <p:nvPr userDrawn="1"/>
        </p:nvSpPr>
        <p:spPr>
          <a:xfrm>
            <a:off x="6851561" y="6581001"/>
            <a:ext cx="2099256" cy="276999"/>
          </a:xfrm>
          <a:prstGeom prst="rect">
            <a:avLst/>
          </a:prstGeom>
          <a:noFill/>
        </p:spPr>
        <p:txBody>
          <a:bodyPr wrap="square" rtlCol="0">
            <a:spAutoFit/>
          </a:bodyPr>
          <a:lstStyle/>
          <a:p>
            <a:r>
              <a:rPr lang="en-US" sz="1200" b="1" dirty="0" smtClean="0">
                <a:latin typeface="+mn-lt"/>
              </a:rPr>
              <a:t>                                            </a:t>
            </a:r>
            <a:fld id="{CDE9530A-DFEB-4F50-8F9C-47EA906DEAE2}" type="slidenum">
              <a:rPr lang="en-US" sz="1200" b="1" smtClean="0">
                <a:latin typeface="+mn-lt"/>
              </a:rPr>
              <a:pPr/>
              <a:t>‹#›</a:t>
            </a:fld>
            <a:endParaRPr lang="en-US" sz="1200" b="1" dirty="0">
              <a:latin typeface="+mn-lt"/>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SW-Powerpt-3"/>
          <p:cNvPicPr>
            <a:picLocks noChangeAspect="1" noChangeArrowheads="1"/>
          </p:cNvPicPr>
          <p:nvPr userDrawn="1"/>
        </p:nvPicPr>
        <p:blipFill>
          <a:blip r:embed="rId9" cstate="print"/>
          <a:srcRect/>
          <a:stretch>
            <a:fillRect/>
          </a:stretch>
        </p:blipFill>
        <p:spPr bwMode="auto">
          <a:xfrm>
            <a:off x="0" y="0"/>
            <a:ext cx="9144000" cy="6859588"/>
          </a:xfrm>
          <a:prstGeom prst="rect">
            <a:avLst/>
          </a:prstGeom>
          <a:noFill/>
          <a:ln w="9525">
            <a:noFill/>
            <a:miter lim="800000"/>
            <a:headEnd/>
            <a:tailEnd/>
          </a:ln>
        </p:spPr>
      </p:pic>
      <p:sp>
        <p:nvSpPr>
          <p:cNvPr id="1027" name="Rectangle 2"/>
          <p:cNvSpPr>
            <a:spLocks noGrp="1" noChangeArrowheads="1"/>
          </p:cNvSpPr>
          <p:nvPr>
            <p:ph type="title"/>
          </p:nvPr>
        </p:nvSpPr>
        <p:spPr bwMode="auto">
          <a:xfrm>
            <a:off x="470648" y="780211"/>
            <a:ext cx="8229601" cy="6048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8" name="Rectangle 3"/>
          <p:cNvSpPr>
            <a:spLocks noGrp="1" noChangeArrowheads="1"/>
          </p:cNvSpPr>
          <p:nvPr>
            <p:ph type="body" idx="1"/>
          </p:nvPr>
        </p:nvSpPr>
        <p:spPr bwMode="auto">
          <a:xfrm>
            <a:off x="470649" y="1438835"/>
            <a:ext cx="8243047" cy="48812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3" name="TextBox 12"/>
          <p:cNvSpPr txBox="1"/>
          <p:nvPr/>
        </p:nvSpPr>
        <p:spPr>
          <a:xfrm>
            <a:off x="4124326" y="6343650"/>
            <a:ext cx="4989513" cy="246221"/>
          </a:xfrm>
          <a:prstGeom prst="rect">
            <a:avLst/>
          </a:prstGeom>
          <a:solidFill>
            <a:srgbClr val="91A3BB"/>
          </a:solidFill>
          <a:ln>
            <a:solidFill>
              <a:schemeClr val="tx1"/>
            </a:solidFill>
          </a:ln>
        </p:spPr>
        <p:txBody>
          <a:bodyPr>
            <a:spAutoFit/>
          </a:bodyPr>
          <a:lstStyle/>
          <a:p>
            <a:pPr algn="r">
              <a:defRPr/>
            </a:pPr>
            <a:r>
              <a:rPr lang="en-US" sz="1000" dirty="0" smtClean="0">
                <a:latin typeface="+mn-lt"/>
              </a:rPr>
              <a:t>542: Leadership and the Parallel</a:t>
            </a:r>
            <a:r>
              <a:rPr lang="en-US" sz="1000" baseline="0" dirty="0" smtClean="0">
                <a:latin typeface="+mn-lt"/>
              </a:rPr>
              <a:t> Process</a:t>
            </a:r>
            <a:endParaRPr lang="en-US" sz="1000" dirty="0">
              <a:latin typeface="+mn-lt"/>
            </a:endParaRPr>
          </a:p>
        </p:txBody>
      </p:sp>
      <p:grpSp>
        <p:nvGrpSpPr>
          <p:cNvPr id="14" name="Group 17"/>
          <p:cNvGrpSpPr>
            <a:grpSpLocks/>
          </p:cNvGrpSpPr>
          <p:nvPr/>
        </p:nvGrpSpPr>
        <p:grpSpPr bwMode="auto">
          <a:xfrm>
            <a:off x="14288" y="6343636"/>
            <a:ext cx="4024312" cy="246221"/>
            <a:chOff x="14514" y="6343702"/>
            <a:chExt cx="4023360" cy="246380"/>
          </a:xfrm>
        </p:grpSpPr>
        <p:sp>
          <p:nvSpPr>
            <p:cNvPr id="15" name="TextBox 14"/>
            <p:cNvSpPr txBox="1"/>
            <p:nvPr userDrawn="1"/>
          </p:nvSpPr>
          <p:spPr>
            <a:xfrm>
              <a:off x="14514" y="6343702"/>
              <a:ext cx="4023360" cy="246380"/>
            </a:xfrm>
            <a:prstGeom prst="rect">
              <a:avLst/>
            </a:prstGeom>
            <a:solidFill>
              <a:srgbClr val="91A3BB"/>
            </a:solidFill>
            <a:ln w="6350">
              <a:solidFill>
                <a:schemeClr val="tx1"/>
              </a:solidFill>
            </a:ln>
          </p:spPr>
          <p:txBody>
            <a:bodyPr>
              <a:spAutoFit/>
            </a:bodyPr>
            <a:lstStyle/>
            <a:p>
              <a:pPr eaLnBrk="0" hangingPunct="0">
                <a:defRPr/>
              </a:pPr>
              <a:r>
                <a:rPr lang="en-US" sz="1000" dirty="0">
                  <a:latin typeface="Georgia" pitchFamily="18" charset="0"/>
                  <a:ea typeface="ＭＳ Ｐゴシック" pitchFamily="16" charset="-128"/>
                  <a:cs typeface="+mn-cs"/>
                </a:rPr>
                <a:t>The Pennsylvania Child Welfare </a:t>
              </a:r>
              <a:r>
                <a:rPr lang="en-US" sz="1000" dirty="0" smtClean="0">
                  <a:latin typeface="Georgia" pitchFamily="18" charset="0"/>
                  <a:ea typeface="ＭＳ Ｐゴシック" pitchFamily="16" charset="-128"/>
                  <a:cs typeface="+mn-cs"/>
                </a:rPr>
                <a:t>Resource Center</a:t>
              </a:r>
              <a:endParaRPr lang="en-US" sz="1000" dirty="0">
                <a:latin typeface="Georgia" pitchFamily="18" charset="0"/>
                <a:ea typeface="ＭＳ Ｐゴシック" pitchFamily="16" charset="-128"/>
                <a:cs typeface="+mn-cs"/>
              </a:endParaRPr>
            </a:p>
          </p:txBody>
        </p:sp>
        <p:cxnSp>
          <p:nvCxnSpPr>
            <p:cNvPr id="16" name="Straight Connector 15"/>
            <p:cNvCxnSpPr/>
            <p:nvPr userDrawn="1"/>
          </p:nvCxnSpPr>
          <p:spPr>
            <a:xfrm>
              <a:off x="95457" y="6554976"/>
              <a:ext cx="2845715" cy="4765"/>
            </a:xfrm>
            <a:prstGeom prst="line">
              <a:avLst/>
            </a:prstGeom>
            <a:ln w="9525">
              <a:solidFill>
                <a:srgbClr val="E5D199"/>
              </a:solidFill>
            </a:ln>
          </p:spPr>
          <p:style>
            <a:lnRef idx="1">
              <a:schemeClr val="accent1"/>
            </a:lnRef>
            <a:fillRef idx="0">
              <a:schemeClr val="accent1"/>
            </a:fillRef>
            <a:effectRef idx="0">
              <a:schemeClr val="accent1"/>
            </a:effectRef>
            <a:fontRef idx="minor">
              <a:schemeClr val="tx1"/>
            </a:fontRef>
          </p:style>
        </p:cxnSp>
      </p:grpSp>
    </p:spTree>
  </p:cSld>
  <p:clrMap bg1="lt1" tx1="dk1" bg2="lt2" tx2="dk2" accent1="accent1" accent2="accent2" accent3="accent3" accent4="accent4" accent5="accent5" accent6="accent6" hlink="hlink" folHlink="folHlink"/>
  <p:sldLayoutIdLst>
    <p:sldLayoutId id="2147483851" r:id="rId1"/>
    <p:sldLayoutId id="2147483843" r:id="rId2"/>
    <p:sldLayoutId id="2147483835" r:id="rId3"/>
    <p:sldLayoutId id="2147483837" r:id="rId4"/>
    <p:sldLayoutId id="2147483847" r:id="rId5"/>
    <p:sldLayoutId id="2147483838" r:id="rId6"/>
    <p:sldLayoutId id="2147483839" r:id="rId7"/>
  </p:sldLayoutIdLst>
  <p:timing>
    <p:tnLst>
      <p:par>
        <p:cTn id="1" dur="indefinite" restart="never" nodeType="tmRoot"/>
      </p:par>
    </p:tnLst>
  </p:timing>
  <p:hf hdr="0" dt="0"/>
  <p:txStyles>
    <p:titleStyle>
      <a:lvl1pPr algn="l" rtl="0" eaLnBrk="1" fontAlgn="base" hangingPunct="1">
        <a:spcBef>
          <a:spcPct val="0"/>
        </a:spcBef>
        <a:spcAft>
          <a:spcPct val="0"/>
        </a:spcAft>
        <a:defRPr sz="2700" b="1">
          <a:solidFill>
            <a:srgbClr val="948151"/>
          </a:solidFill>
          <a:latin typeface="+mj-lt"/>
          <a:ea typeface="+mj-ea"/>
          <a:cs typeface="+mj-cs"/>
        </a:defRPr>
      </a:lvl1pPr>
      <a:lvl2pPr algn="l" rtl="0" eaLnBrk="1" fontAlgn="base" hangingPunct="1">
        <a:spcBef>
          <a:spcPct val="0"/>
        </a:spcBef>
        <a:spcAft>
          <a:spcPct val="0"/>
        </a:spcAft>
        <a:defRPr sz="3000" b="1">
          <a:solidFill>
            <a:srgbClr val="948151"/>
          </a:solidFill>
          <a:latin typeface="Georgia" pitchFamily="16" charset="0"/>
          <a:ea typeface="Osaka" pitchFamily="16" charset="-128"/>
        </a:defRPr>
      </a:lvl2pPr>
      <a:lvl3pPr algn="l" rtl="0" eaLnBrk="1" fontAlgn="base" hangingPunct="1">
        <a:spcBef>
          <a:spcPct val="0"/>
        </a:spcBef>
        <a:spcAft>
          <a:spcPct val="0"/>
        </a:spcAft>
        <a:defRPr sz="3000" b="1">
          <a:solidFill>
            <a:srgbClr val="948151"/>
          </a:solidFill>
          <a:latin typeface="Georgia" pitchFamily="16" charset="0"/>
          <a:ea typeface="Osaka" pitchFamily="16" charset="-128"/>
        </a:defRPr>
      </a:lvl3pPr>
      <a:lvl4pPr algn="l" rtl="0" eaLnBrk="1" fontAlgn="base" hangingPunct="1">
        <a:spcBef>
          <a:spcPct val="0"/>
        </a:spcBef>
        <a:spcAft>
          <a:spcPct val="0"/>
        </a:spcAft>
        <a:defRPr sz="3000" b="1">
          <a:solidFill>
            <a:srgbClr val="948151"/>
          </a:solidFill>
          <a:latin typeface="Georgia" pitchFamily="16" charset="0"/>
          <a:ea typeface="Osaka" pitchFamily="16" charset="-128"/>
        </a:defRPr>
      </a:lvl4pPr>
      <a:lvl5pPr algn="l" rtl="0" eaLnBrk="1" fontAlgn="base" hangingPunct="1">
        <a:spcBef>
          <a:spcPct val="0"/>
        </a:spcBef>
        <a:spcAft>
          <a:spcPct val="0"/>
        </a:spcAft>
        <a:defRPr sz="3000" b="1">
          <a:solidFill>
            <a:srgbClr val="948151"/>
          </a:solidFill>
          <a:latin typeface="Georgia" pitchFamily="16" charset="0"/>
          <a:ea typeface="Osaka" pitchFamily="16" charset="-128"/>
        </a:defRPr>
      </a:lvl5pPr>
      <a:lvl6pPr marL="457200" algn="l" rtl="0" eaLnBrk="1" fontAlgn="base" hangingPunct="1">
        <a:spcBef>
          <a:spcPct val="0"/>
        </a:spcBef>
        <a:spcAft>
          <a:spcPct val="0"/>
        </a:spcAft>
        <a:defRPr sz="3600" b="1">
          <a:solidFill>
            <a:srgbClr val="948151"/>
          </a:solidFill>
          <a:latin typeface="Georgia" pitchFamily="16" charset="0"/>
          <a:ea typeface="Osaka" pitchFamily="16" charset="-128"/>
        </a:defRPr>
      </a:lvl6pPr>
      <a:lvl7pPr marL="914400" algn="l" rtl="0" eaLnBrk="1" fontAlgn="base" hangingPunct="1">
        <a:spcBef>
          <a:spcPct val="0"/>
        </a:spcBef>
        <a:spcAft>
          <a:spcPct val="0"/>
        </a:spcAft>
        <a:defRPr sz="3600" b="1">
          <a:solidFill>
            <a:srgbClr val="948151"/>
          </a:solidFill>
          <a:latin typeface="Georgia" pitchFamily="16" charset="0"/>
          <a:ea typeface="Osaka" pitchFamily="16" charset="-128"/>
        </a:defRPr>
      </a:lvl7pPr>
      <a:lvl8pPr marL="1371600" algn="l" rtl="0" eaLnBrk="1" fontAlgn="base" hangingPunct="1">
        <a:spcBef>
          <a:spcPct val="0"/>
        </a:spcBef>
        <a:spcAft>
          <a:spcPct val="0"/>
        </a:spcAft>
        <a:defRPr sz="3600" b="1">
          <a:solidFill>
            <a:srgbClr val="948151"/>
          </a:solidFill>
          <a:latin typeface="Georgia" pitchFamily="16" charset="0"/>
          <a:ea typeface="Osaka" pitchFamily="16" charset="-128"/>
        </a:defRPr>
      </a:lvl8pPr>
      <a:lvl9pPr marL="1828800" algn="l" rtl="0" eaLnBrk="1" fontAlgn="base" hangingPunct="1">
        <a:spcBef>
          <a:spcPct val="0"/>
        </a:spcBef>
        <a:spcAft>
          <a:spcPct val="0"/>
        </a:spcAft>
        <a:defRPr sz="3600" b="1">
          <a:solidFill>
            <a:srgbClr val="948151"/>
          </a:solidFill>
          <a:latin typeface="Georgia" pitchFamily="16" charset="0"/>
          <a:ea typeface="Osaka" pitchFamily="16" charset="-128"/>
        </a:defRPr>
      </a:lvl9pPr>
    </p:titleStyle>
    <p:bodyStyle>
      <a:lvl1pPr marL="342900" indent="-342900" algn="l" rtl="0" eaLnBrk="1" fontAlgn="base" hangingPunct="1">
        <a:spcBef>
          <a:spcPct val="20000"/>
        </a:spcBef>
        <a:spcAft>
          <a:spcPct val="0"/>
        </a:spcAft>
        <a:buChar char="•"/>
        <a:defRPr sz="25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300">
          <a:solidFill>
            <a:schemeClr val="tx1"/>
          </a:solidFill>
          <a:latin typeface="+mn-lt"/>
          <a:ea typeface="+mn-ea"/>
        </a:defRPr>
      </a:lvl2pPr>
      <a:lvl3pPr marL="1143000" indent="-228600" algn="l" rtl="0" eaLnBrk="1" fontAlgn="base" hangingPunct="1">
        <a:spcBef>
          <a:spcPct val="20000"/>
        </a:spcBef>
        <a:spcAft>
          <a:spcPct val="0"/>
        </a:spcAft>
        <a:buChar char="•"/>
        <a:defRPr sz="2100">
          <a:solidFill>
            <a:schemeClr val="tx1"/>
          </a:solidFill>
          <a:latin typeface="+mn-lt"/>
          <a:ea typeface="+mn-ea"/>
        </a:defRPr>
      </a:lvl3pPr>
      <a:lvl4pPr marL="1600200" indent="-228600" algn="l" rtl="0" eaLnBrk="1" fontAlgn="base" hangingPunct="1">
        <a:spcBef>
          <a:spcPct val="20000"/>
        </a:spcBef>
        <a:spcAft>
          <a:spcPct val="0"/>
        </a:spcAft>
        <a:buChar char="–"/>
        <a:defRPr sz="1900">
          <a:solidFill>
            <a:schemeClr val="tx1"/>
          </a:solidFill>
          <a:latin typeface="+mn-lt"/>
          <a:ea typeface="+mn-ea"/>
        </a:defRPr>
      </a:lvl4pPr>
      <a:lvl5pPr marL="2057400" indent="-228600" algn="l" rtl="0" eaLnBrk="1" fontAlgn="base" hangingPunct="1">
        <a:spcBef>
          <a:spcPct val="20000"/>
        </a:spcBef>
        <a:spcAft>
          <a:spcPct val="0"/>
        </a:spcAft>
        <a:buChar char="»"/>
        <a:defRPr>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dirty="0" smtClean="0"/>
              <a:t>542: </a:t>
            </a:r>
            <a:r>
              <a:rPr lang="en-US" dirty="0"/>
              <a:t>Leadership and the</a:t>
            </a:r>
            <a:br>
              <a:rPr lang="en-US" dirty="0"/>
            </a:br>
            <a:r>
              <a:rPr lang="en-US" dirty="0"/>
              <a:t>Parallel Process</a:t>
            </a:r>
          </a:p>
          <a:p>
            <a:endParaRPr lang="en-US" dirty="0"/>
          </a:p>
        </p:txBody>
      </p:sp>
    </p:spTree>
    <p:extLst>
      <p:ext uri="{BB962C8B-B14F-4D97-AF65-F5344CB8AC3E}">
        <p14:creationId xmlns:p14="http://schemas.microsoft.com/office/powerpoint/2010/main" val="4229514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Parallel Process</a:t>
            </a:r>
            <a:endParaRPr lang="en-US" dirty="0"/>
          </a:p>
        </p:txBody>
      </p:sp>
      <p:sp>
        <p:nvSpPr>
          <p:cNvPr id="3" name="Content Placeholder 2"/>
          <p:cNvSpPr>
            <a:spLocks noGrp="1"/>
          </p:cNvSpPr>
          <p:nvPr>
            <p:ph idx="1"/>
          </p:nvPr>
        </p:nvSpPr>
        <p:spPr/>
        <p:txBody>
          <a:bodyPr>
            <a:normAutofit/>
          </a:bodyPr>
          <a:lstStyle/>
          <a:p>
            <a:pPr lvl="0"/>
            <a:r>
              <a:rPr lang="en-US" dirty="0" smtClean="0"/>
              <a:t>“…there are parallels between the dynamics of supervision and any other helping relationship. Therefore, the skills that are important in direct practices with clients or patients are also important to the supervisory relationship.” (</a:t>
            </a:r>
            <a:r>
              <a:rPr lang="en-US" dirty="0"/>
              <a:t>S</a:t>
            </a:r>
            <a:r>
              <a:rPr lang="en-US" dirty="0" smtClean="0"/>
              <a:t>hulman, 2010)</a:t>
            </a:r>
          </a:p>
          <a:p>
            <a:pPr lvl="0"/>
            <a:r>
              <a:rPr lang="en-US" dirty="0" smtClean="0"/>
              <a:t>“It is …very clear that client issues cannot be resolved by helping systems that repeat the same problems” (</a:t>
            </a:r>
            <a:r>
              <a:rPr lang="en-US" dirty="0" err="1" smtClean="0"/>
              <a:t>Mehr</a:t>
            </a:r>
            <a:r>
              <a:rPr lang="en-US" dirty="0" smtClean="0"/>
              <a:t>, 1995).</a:t>
            </a:r>
          </a:p>
          <a:p>
            <a:r>
              <a:rPr lang="en-US" dirty="0" smtClean="0"/>
              <a:t>Our systems frequently recapitulate the very experiences that have proven to be so toxic for the people we are supposed to treat. (Bloom, 2006).</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More Parallels</a:t>
            </a:r>
            <a:endParaRPr lang="en-US" dirty="0"/>
          </a:p>
        </p:txBody>
      </p:sp>
      <p:sp>
        <p:nvSpPr>
          <p:cNvPr id="4" name="Content Placeholder 3"/>
          <p:cNvSpPr>
            <a:spLocks noGrp="1"/>
          </p:cNvSpPr>
          <p:nvPr>
            <p:ph sz="half" idx="1"/>
          </p:nvPr>
        </p:nvSpPr>
        <p:spPr/>
        <p:txBody>
          <a:bodyPr>
            <a:normAutofit lnSpcReduction="10000"/>
          </a:bodyPr>
          <a:lstStyle/>
          <a:p>
            <a:pPr>
              <a:buNone/>
            </a:pPr>
            <a:r>
              <a:rPr lang="en-US" b="1" dirty="0" smtClean="0"/>
              <a:t>Workplace</a:t>
            </a:r>
          </a:p>
          <a:p>
            <a:r>
              <a:rPr lang="en-US" dirty="0" smtClean="0"/>
              <a:t>Broken feedback loops</a:t>
            </a:r>
          </a:p>
          <a:p>
            <a:r>
              <a:rPr lang="en-US" dirty="0" smtClean="0"/>
              <a:t>Lack of conflict resolution skills</a:t>
            </a:r>
          </a:p>
          <a:p>
            <a:r>
              <a:rPr lang="en-US" dirty="0" smtClean="0"/>
              <a:t>Failure to recognize exposure to trauma</a:t>
            </a:r>
          </a:p>
          <a:p>
            <a:r>
              <a:rPr lang="en-US" dirty="0"/>
              <a:t>C</a:t>
            </a:r>
            <a:r>
              <a:rPr lang="en-US" dirty="0" smtClean="0"/>
              <a:t>lients/staff – loss of history</a:t>
            </a:r>
          </a:p>
          <a:p>
            <a:r>
              <a:rPr lang="en-US" dirty="0" smtClean="0"/>
              <a:t>Too loose/too rigid boundaries</a:t>
            </a:r>
          </a:p>
          <a:p>
            <a:r>
              <a:rPr lang="en-US" dirty="0" smtClean="0"/>
              <a:t>Acting out,  collective disturbance</a:t>
            </a:r>
          </a:p>
          <a:p>
            <a:endParaRPr lang="en-US" dirty="0"/>
          </a:p>
        </p:txBody>
      </p:sp>
      <p:sp>
        <p:nvSpPr>
          <p:cNvPr id="5" name="Content Placeholder 4"/>
          <p:cNvSpPr>
            <a:spLocks noGrp="1"/>
          </p:cNvSpPr>
          <p:nvPr>
            <p:ph sz="half" idx="2"/>
          </p:nvPr>
        </p:nvSpPr>
        <p:spPr/>
        <p:txBody>
          <a:bodyPr>
            <a:normAutofit lnSpcReduction="10000"/>
          </a:bodyPr>
          <a:lstStyle/>
          <a:p>
            <a:pPr>
              <a:buNone/>
            </a:pPr>
            <a:r>
              <a:rPr lang="en-US" b="1" dirty="0"/>
              <a:t>C</a:t>
            </a:r>
            <a:r>
              <a:rPr lang="en-US" b="1" dirty="0" smtClean="0"/>
              <a:t>lient</a:t>
            </a:r>
          </a:p>
          <a:p>
            <a:r>
              <a:rPr lang="en-US" dirty="0" smtClean="0"/>
              <a:t>Poor communication skills</a:t>
            </a:r>
          </a:p>
          <a:p>
            <a:r>
              <a:rPr lang="en-US" dirty="0" smtClean="0"/>
              <a:t>Poor relationships</a:t>
            </a:r>
          </a:p>
          <a:p>
            <a:r>
              <a:rPr lang="en-US" dirty="0" smtClean="0"/>
              <a:t>Reluctance/inability to discuss</a:t>
            </a:r>
          </a:p>
          <a:p>
            <a:r>
              <a:rPr lang="en-US" dirty="0"/>
              <a:t>T</a:t>
            </a:r>
            <a:r>
              <a:rPr lang="en-US" dirty="0" smtClean="0"/>
              <a:t>he traumatic past – loss of history</a:t>
            </a:r>
          </a:p>
          <a:p>
            <a:r>
              <a:rPr lang="en-US" dirty="0" smtClean="0"/>
              <a:t>Poor boundaries</a:t>
            </a:r>
          </a:p>
          <a:p>
            <a:r>
              <a:rPr lang="en-US" dirty="0" smtClean="0"/>
              <a:t>Poor self-control, self-discipline</a:t>
            </a:r>
          </a:p>
          <a:p>
            <a:pPr marL="0" indent="0">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Even More Parallels</a:t>
            </a:r>
            <a:endParaRPr lang="en-US" dirty="0"/>
          </a:p>
        </p:txBody>
      </p:sp>
      <p:sp>
        <p:nvSpPr>
          <p:cNvPr id="9" name="Content Placeholder 8"/>
          <p:cNvSpPr>
            <a:spLocks noGrp="1"/>
          </p:cNvSpPr>
          <p:nvPr>
            <p:ph idx="1"/>
          </p:nvPr>
        </p:nvSpPr>
        <p:spPr/>
        <p:txBody>
          <a:bodyPr>
            <a:normAutofit/>
          </a:bodyPr>
          <a:lstStyle/>
          <a:p>
            <a:r>
              <a:rPr lang="en-US" dirty="0" smtClean="0"/>
              <a:t>The most important ingredients in building a therapeutic alliance include the client liking and trusting the therapist or therapeutic staff. </a:t>
            </a:r>
          </a:p>
          <a:p>
            <a:pPr lvl="1"/>
            <a:r>
              <a:rPr lang="en-US" dirty="0" smtClean="0"/>
              <a:t>(</a:t>
            </a:r>
            <a:r>
              <a:rPr lang="en-US" dirty="0" err="1" smtClean="0"/>
              <a:t>Figley</a:t>
            </a:r>
            <a:r>
              <a:rPr lang="en-US" dirty="0" smtClean="0"/>
              <a:t> &amp; Nelson, 1989)</a:t>
            </a:r>
          </a:p>
          <a:p>
            <a:r>
              <a:rPr lang="en-US" dirty="0" smtClean="0"/>
              <a:t>When leaders create a climate of trust, they take away the controls and allow people to be free to innovate and contribute. Trusting leaders nurture openness, involvement, personal satisfaction, and high levels of commitment to excellence.</a:t>
            </a:r>
          </a:p>
          <a:p>
            <a:pPr lvl="1"/>
            <a:r>
              <a:rPr lang="en-US" dirty="0" smtClean="0"/>
              <a:t>(</a:t>
            </a:r>
            <a:r>
              <a:rPr lang="en-US" dirty="0" err="1" smtClean="0"/>
              <a:t>Kouses</a:t>
            </a:r>
            <a:r>
              <a:rPr lang="en-US" dirty="0" smtClean="0"/>
              <a:t> &amp; Posner, 2003)</a:t>
            </a:r>
            <a:endParaRPr lang="en-US" dirty="0"/>
          </a:p>
        </p:txBody>
      </p:sp>
    </p:spTree>
    <p:extLst>
      <p:ext uri="{BB962C8B-B14F-4D97-AF65-F5344CB8AC3E}">
        <p14:creationId xmlns:p14="http://schemas.microsoft.com/office/powerpoint/2010/main" val="1647882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Non-Strength-Based T</a:t>
            </a:r>
            <a:r>
              <a:rPr lang="en-US" b="1" dirty="0" smtClean="0"/>
              <a:t>hinking Worker</a:t>
            </a:r>
            <a:endParaRPr lang="en-US" dirty="0"/>
          </a:p>
        </p:txBody>
      </p:sp>
      <p:sp>
        <p:nvSpPr>
          <p:cNvPr id="5" name="Content Placeholder 4"/>
          <p:cNvSpPr>
            <a:spLocks noGrp="1"/>
          </p:cNvSpPr>
          <p:nvPr>
            <p:ph idx="1"/>
          </p:nvPr>
        </p:nvSpPr>
        <p:spPr/>
        <p:txBody>
          <a:bodyPr/>
          <a:lstStyle/>
          <a:p>
            <a:pPr>
              <a:spcAft>
                <a:spcPts val="3000"/>
              </a:spcAft>
            </a:pPr>
            <a:r>
              <a:rPr lang="en-US" dirty="0" smtClean="0"/>
              <a:t>I Have Power Over You! </a:t>
            </a:r>
          </a:p>
          <a:p>
            <a:pPr>
              <a:spcAft>
                <a:spcPts val="3000"/>
              </a:spcAft>
            </a:pPr>
            <a:r>
              <a:rPr lang="en-US" dirty="0" smtClean="0"/>
              <a:t>After All…I Am the Professional! </a:t>
            </a:r>
          </a:p>
          <a:p>
            <a:pPr>
              <a:spcAft>
                <a:spcPts val="3000"/>
              </a:spcAft>
            </a:pPr>
            <a:r>
              <a:rPr lang="en-US" dirty="0" smtClean="0"/>
              <a:t>Let Me Tell You What's Wrong With You!</a:t>
            </a:r>
          </a:p>
          <a:p>
            <a:pPr>
              <a:spcAft>
                <a:spcPts val="3000"/>
              </a:spcAft>
            </a:pPr>
            <a:r>
              <a:rPr lang="en-US" dirty="0" smtClean="0"/>
              <a:t>Let Me Choose What’s Best for You! </a:t>
            </a:r>
          </a:p>
          <a:p>
            <a:pPr>
              <a:spcAft>
                <a:spcPts val="3000"/>
              </a:spcAft>
            </a:pPr>
            <a:r>
              <a:rPr lang="en-US" dirty="0" smtClean="0"/>
              <a:t>I Don’t Expect Much From You? </a:t>
            </a:r>
          </a:p>
          <a:p>
            <a:pPr>
              <a:spcAft>
                <a:spcPts val="3000"/>
              </a:spcAft>
            </a:pPr>
            <a:r>
              <a:rPr lang="en-US" dirty="0" smtClean="0"/>
              <a:t>These Type Of People Are Bad!</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Non-Strength-Based </a:t>
            </a:r>
            <a:r>
              <a:rPr lang="en-US" b="1" dirty="0" smtClean="0"/>
              <a:t>Thinking Leader</a:t>
            </a:r>
            <a:endParaRPr lang="en-US" dirty="0"/>
          </a:p>
        </p:txBody>
      </p:sp>
      <p:sp>
        <p:nvSpPr>
          <p:cNvPr id="3" name="Content Placeholder 2"/>
          <p:cNvSpPr>
            <a:spLocks noGrp="1"/>
          </p:cNvSpPr>
          <p:nvPr>
            <p:ph idx="1"/>
          </p:nvPr>
        </p:nvSpPr>
        <p:spPr/>
        <p:txBody>
          <a:bodyPr/>
          <a:lstStyle/>
          <a:p>
            <a:pPr>
              <a:spcAft>
                <a:spcPts val="3000"/>
              </a:spcAft>
            </a:pPr>
            <a:r>
              <a:rPr lang="en-US" dirty="0" smtClean="0"/>
              <a:t>I Have Power Over You! </a:t>
            </a:r>
          </a:p>
          <a:p>
            <a:pPr>
              <a:spcAft>
                <a:spcPts val="3000"/>
              </a:spcAft>
            </a:pPr>
            <a:r>
              <a:rPr lang="en-US" dirty="0" smtClean="0"/>
              <a:t>After All…I Am the Boss! </a:t>
            </a:r>
          </a:p>
          <a:p>
            <a:pPr>
              <a:spcAft>
                <a:spcPts val="3000"/>
              </a:spcAft>
            </a:pPr>
            <a:r>
              <a:rPr lang="en-US" dirty="0" smtClean="0"/>
              <a:t>Let Me Tell You What's Wrong With You!</a:t>
            </a:r>
          </a:p>
          <a:p>
            <a:pPr>
              <a:spcAft>
                <a:spcPts val="3000"/>
              </a:spcAft>
            </a:pPr>
            <a:r>
              <a:rPr lang="en-US" dirty="0" smtClean="0"/>
              <a:t>Let Me Choose What’s Best for You! </a:t>
            </a:r>
          </a:p>
          <a:p>
            <a:pPr>
              <a:spcAft>
                <a:spcPts val="3000"/>
              </a:spcAft>
            </a:pPr>
            <a:r>
              <a:rPr lang="en-US" dirty="0" smtClean="0"/>
              <a:t>I Don’t Expect Much From You? </a:t>
            </a:r>
          </a:p>
          <a:p>
            <a:pPr>
              <a:spcAft>
                <a:spcPts val="3000"/>
              </a:spcAft>
            </a:pPr>
            <a:r>
              <a:rPr lang="en-US" dirty="0" smtClean="0"/>
              <a:t>These Type Of Employees Are Bad!</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
            </a:r>
            <a:r>
              <a:rPr lang="en-US" b="1" dirty="0" smtClean="0"/>
              <a:t>trength-Based Thinking Worker</a:t>
            </a:r>
            <a:endParaRPr lang="en-US" b="1" dirty="0"/>
          </a:p>
        </p:txBody>
      </p:sp>
      <p:sp>
        <p:nvSpPr>
          <p:cNvPr id="3" name="Content Placeholder 2"/>
          <p:cNvSpPr>
            <a:spLocks noGrp="1"/>
          </p:cNvSpPr>
          <p:nvPr>
            <p:ph idx="1"/>
          </p:nvPr>
        </p:nvSpPr>
        <p:spPr/>
        <p:txBody>
          <a:bodyPr/>
          <a:lstStyle/>
          <a:p>
            <a:pPr>
              <a:spcAft>
                <a:spcPts val="2400"/>
              </a:spcAft>
            </a:pPr>
            <a:r>
              <a:rPr lang="en-US" dirty="0" smtClean="0"/>
              <a:t>Let’s Focus on Strengths. </a:t>
            </a:r>
          </a:p>
          <a:p>
            <a:pPr>
              <a:spcAft>
                <a:spcPts val="2400"/>
              </a:spcAft>
            </a:pPr>
            <a:r>
              <a:rPr lang="en-US" dirty="0" smtClean="0"/>
              <a:t>We Share the Power of This Relationship.</a:t>
            </a:r>
          </a:p>
          <a:p>
            <a:pPr>
              <a:spcAft>
                <a:spcPts val="2400"/>
              </a:spcAft>
            </a:pPr>
            <a:r>
              <a:rPr lang="en-US" dirty="0" smtClean="0"/>
              <a:t>People Have Different Knowledge. </a:t>
            </a:r>
          </a:p>
          <a:p>
            <a:pPr>
              <a:spcAft>
                <a:spcPts val="2400"/>
              </a:spcAft>
            </a:pPr>
            <a:r>
              <a:rPr lang="en-US" dirty="0" smtClean="0"/>
              <a:t>We Choose What’s Best for You. </a:t>
            </a:r>
          </a:p>
          <a:p>
            <a:pPr>
              <a:spcAft>
                <a:spcPts val="2400"/>
              </a:spcAft>
            </a:pPr>
            <a:r>
              <a:rPr lang="en-US" dirty="0" smtClean="0"/>
              <a:t>I Expect Much From You! </a:t>
            </a:r>
          </a:p>
          <a:p>
            <a:pPr>
              <a:spcAft>
                <a:spcPts val="2400"/>
              </a:spcAft>
            </a:pPr>
            <a:r>
              <a:rPr lang="en-US" dirty="0" smtClean="0"/>
              <a:t>These People are Basically Good.</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
            </a:r>
            <a:r>
              <a:rPr lang="en-US" b="1" dirty="0" smtClean="0"/>
              <a:t>trength-Based Thinking Leader</a:t>
            </a:r>
            <a:endParaRPr lang="en-US" dirty="0"/>
          </a:p>
        </p:txBody>
      </p:sp>
      <p:sp>
        <p:nvSpPr>
          <p:cNvPr id="3" name="Content Placeholder 2"/>
          <p:cNvSpPr>
            <a:spLocks noGrp="1"/>
          </p:cNvSpPr>
          <p:nvPr>
            <p:ph idx="1"/>
          </p:nvPr>
        </p:nvSpPr>
        <p:spPr/>
        <p:txBody>
          <a:bodyPr/>
          <a:lstStyle/>
          <a:p>
            <a:pPr>
              <a:spcAft>
                <a:spcPts val="2400"/>
              </a:spcAft>
            </a:pPr>
            <a:r>
              <a:rPr lang="en-US" dirty="0" smtClean="0"/>
              <a:t>Let’s Focus </a:t>
            </a:r>
            <a:r>
              <a:rPr lang="en-US" dirty="0" smtClean="0"/>
              <a:t>on </a:t>
            </a:r>
            <a:r>
              <a:rPr lang="en-US" dirty="0" smtClean="0"/>
              <a:t>Strengths. </a:t>
            </a:r>
          </a:p>
          <a:p>
            <a:pPr>
              <a:spcAft>
                <a:spcPts val="2400"/>
              </a:spcAft>
            </a:pPr>
            <a:r>
              <a:rPr lang="en-US" dirty="0" smtClean="0"/>
              <a:t>We Share Responsibility For This Relationship.</a:t>
            </a:r>
          </a:p>
          <a:p>
            <a:pPr>
              <a:spcAft>
                <a:spcPts val="2400"/>
              </a:spcAft>
            </a:pPr>
            <a:r>
              <a:rPr lang="en-US" dirty="0" smtClean="0"/>
              <a:t>People Have Different Knowledge. </a:t>
            </a:r>
          </a:p>
          <a:p>
            <a:pPr>
              <a:spcAft>
                <a:spcPts val="2400"/>
              </a:spcAft>
            </a:pPr>
            <a:r>
              <a:rPr lang="en-US" dirty="0" smtClean="0"/>
              <a:t>We Choose What’s Best For You. </a:t>
            </a:r>
          </a:p>
          <a:p>
            <a:pPr>
              <a:spcAft>
                <a:spcPts val="2400"/>
              </a:spcAft>
            </a:pPr>
            <a:r>
              <a:rPr lang="en-US" dirty="0" smtClean="0"/>
              <a:t>I Expect Much From You! (Accountability)</a:t>
            </a:r>
          </a:p>
          <a:p>
            <a:pPr>
              <a:spcAft>
                <a:spcPts val="2400"/>
              </a:spcAft>
            </a:pPr>
            <a:r>
              <a:rPr lang="en-US" dirty="0" smtClean="0"/>
              <a:t>My Employees Are Basically Good.</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Stages of Change Model</a:t>
            </a:r>
            <a:endParaRPr lang="en-US" dirty="0"/>
          </a:p>
        </p:txBody>
      </p:sp>
      <p:sp>
        <p:nvSpPr>
          <p:cNvPr id="3" name="Rectangle 5"/>
          <p:cNvSpPr>
            <a:spLocks noChangeArrowheads="1"/>
          </p:cNvSpPr>
          <p:nvPr/>
        </p:nvSpPr>
        <p:spPr bwMode="auto">
          <a:xfrm>
            <a:off x="557212" y="1905000"/>
            <a:ext cx="3524251" cy="685800"/>
          </a:xfrm>
          <a:prstGeom prst="rect">
            <a:avLst/>
          </a:prstGeom>
          <a:noFill/>
          <a:ln w="9525">
            <a:solidFill>
              <a:schemeClr val="tx1"/>
            </a:solidFill>
            <a:miter lim="800000"/>
            <a:headEnd/>
            <a:tailEnd/>
          </a:ln>
          <a:effectLst/>
        </p:spPr>
        <p:txBody>
          <a:bodyPr wrap="none" anchor="ctr"/>
          <a:lstStyle/>
          <a:p>
            <a:r>
              <a:rPr lang="en-US" sz="2400" b="1" dirty="0"/>
              <a:t>PRECONTEMPLATION</a:t>
            </a:r>
            <a:r>
              <a:rPr lang="en-US" sz="2400" dirty="0"/>
              <a:t> </a:t>
            </a:r>
          </a:p>
        </p:txBody>
      </p:sp>
      <p:sp>
        <p:nvSpPr>
          <p:cNvPr id="4" name="Rectangle 17"/>
          <p:cNvSpPr>
            <a:spLocks noChangeArrowheads="1"/>
          </p:cNvSpPr>
          <p:nvPr/>
        </p:nvSpPr>
        <p:spPr bwMode="auto">
          <a:xfrm>
            <a:off x="4310061" y="2057400"/>
            <a:ext cx="4725974" cy="397032"/>
          </a:xfrm>
          <a:prstGeom prst="rect">
            <a:avLst/>
          </a:prstGeom>
          <a:noFill/>
          <a:ln w="9525">
            <a:noFill/>
            <a:miter lim="800000"/>
            <a:headEnd/>
            <a:tailEnd/>
          </a:ln>
          <a:effectLst/>
        </p:spPr>
        <p:txBody>
          <a:bodyPr wrap="none">
            <a:spAutoFit/>
          </a:bodyPr>
          <a:lstStyle/>
          <a:p>
            <a:pPr algn="l">
              <a:lnSpc>
                <a:spcPct val="90000"/>
              </a:lnSpc>
              <a:spcBef>
                <a:spcPct val="20000"/>
              </a:spcBef>
            </a:pPr>
            <a:r>
              <a:rPr lang="en-US" sz="2200" b="1" dirty="0"/>
              <a:t>Not seriously considering change</a:t>
            </a:r>
          </a:p>
        </p:txBody>
      </p:sp>
      <p:sp>
        <p:nvSpPr>
          <p:cNvPr id="5" name="Rectangle 6"/>
          <p:cNvSpPr>
            <a:spLocks noChangeArrowheads="1"/>
          </p:cNvSpPr>
          <p:nvPr/>
        </p:nvSpPr>
        <p:spPr bwMode="auto">
          <a:xfrm>
            <a:off x="576261" y="2743200"/>
            <a:ext cx="3524251" cy="685800"/>
          </a:xfrm>
          <a:prstGeom prst="rect">
            <a:avLst/>
          </a:prstGeom>
          <a:noFill/>
          <a:ln w="9525">
            <a:solidFill>
              <a:schemeClr val="tx1"/>
            </a:solidFill>
            <a:miter lim="800000"/>
            <a:headEnd/>
            <a:tailEnd/>
          </a:ln>
          <a:effectLst/>
        </p:spPr>
        <p:txBody>
          <a:bodyPr wrap="none" anchor="ctr"/>
          <a:lstStyle/>
          <a:p>
            <a:r>
              <a:rPr lang="en-US" sz="2400" b="1" dirty="0"/>
              <a:t>CONTEMPLATION</a:t>
            </a:r>
            <a:r>
              <a:rPr lang="en-US" sz="2400" dirty="0"/>
              <a:t> </a:t>
            </a:r>
          </a:p>
        </p:txBody>
      </p:sp>
      <p:sp>
        <p:nvSpPr>
          <p:cNvPr id="6" name="Rectangle 18"/>
          <p:cNvSpPr>
            <a:spLocks noChangeArrowheads="1"/>
          </p:cNvSpPr>
          <p:nvPr/>
        </p:nvSpPr>
        <p:spPr bwMode="auto">
          <a:xfrm>
            <a:off x="4310063" y="2828926"/>
            <a:ext cx="3283271" cy="430887"/>
          </a:xfrm>
          <a:prstGeom prst="rect">
            <a:avLst/>
          </a:prstGeom>
          <a:noFill/>
          <a:ln w="9525">
            <a:noFill/>
            <a:miter lim="800000"/>
            <a:headEnd/>
            <a:tailEnd/>
          </a:ln>
          <a:effectLst/>
        </p:spPr>
        <p:txBody>
          <a:bodyPr wrap="none">
            <a:spAutoFit/>
          </a:bodyPr>
          <a:lstStyle/>
          <a:p>
            <a:pPr algn="l"/>
            <a:r>
              <a:rPr lang="en-US" sz="2200" b="1"/>
              <a:t>Thinking about change</a:t>
            </a:r>
          </a:p>
        </p:txBody>
      </p:sp>
      <p:sp>
        <p:nvSpPr>
          <p:cNvPr id="7" name="Rectangle 7"/>
          <p:cNvSpPr>
            <a:spLocks noChangeArrowheads="1"/>
          </p:cNvSpPr>
          <p:nvPr/>
        </p:nvSpPr>
        <p:spPr bwMode="auto">
          <a:xfrm>
            <a:off x="576261" y="3581400"/>
            <a:ext cx="3524251" cy="685800"/>
          </a:xfrm>
          <a:prstGeom prst="rect">
            <a:avLst/>
          </a:prstGeom>
          <a:noFill/>
          <a:ln w="9525">
            <a:solidFill>
              <a:schemeClr val="tx1"/>
            </a:solidFill>
            <a:miter lim="800000"/>
            <a:headEnd/>
            <a:tailEnd/>
          </a:ln>
          <a:effectLst/>
        </p:spPr>
        <p:txBody>
          <a:bodyPr wrap="none" anchor="ctr"/>
          <a:lstStyle/>
          <a:p>
            <a:r>
              <a:rPr lang="en-US" sz="2400" b="1"/>
              <a:t>PREPARATION</a:t>
            </a:r>
            <a:r>
              <a:rPr lang="en-US" sz="2400"/>
              <a:t> </a:t>
            </a:r>
          </a:p>
        </p:txBody>
      </p:sp>
      <p:sp>
        <p:nvSpPr>
          <p:cNvPr id="8" name="Rectangle 19"/>
          <p:cNvSpPr>
            <a:spLocks noChangeArrowheads="1"/>
          </p:cNvSpPr>
          <p:nvPr/>
        </p:nvSpPr>
        <p:spPr bwMode="auto">
          <a:xfrm>
            <a:off x="4310063" y="3657601"/>
            <a:ext cx="4222631" cy="430887"/>
          </a:xfrm>
          <a:prstGeom prst="rect">
            <a:avLst/>
          </a:prstGeom>
          <a:noFill/>
          <a:ln w="9525">
            <a:noFill/>
            <a:miter lim="800000"/>
            <a:headEnd/>
            <a:tailEnd/>
          </a:ln>
          <a:effectLst/>
        </p:spPr>
        <p:txBody>
          <a:bodyPr wrap="none">
            <a:spAutoFit/>
          </a:bodyPr>
          <a:lstStyle/>
          <a:p>
            <a:pPr algn="l">
              <a:spcBef>
                <a:spcPct val="20000"/>
              </a:spcBef>
            </a:pPr>
            <a:r>
              <a:rPr lang="en-US" sz="2200" b="1" dirty="0"/>
              <a:t>Getting ready to make change</a:t>
            </a:r>
          </a:p>
        </p:txBody>
      </p:sp>
      <p:sp>
        <p:nvSpPr>
          <p:cNvPr id="9" name="Rectangle 8"/>
          <p:cNvSpPr>
            <a:spLocks noChangeArrowheads="1"/>
          </p:cNvSpPr>
          <p:nvPr/>
        </p:nvSpPr>
        <p:spPr bwMode="auto">
          <a:xfrm>
            <a:off x="576261" y="4419600"/>
            <a:ext cx="3524251" cy="685800"/>
          </a:xfrm>
          <a:prstGeom prst="rect">
            <a:avLst/>
          </a:prstGeom>
          <a:noFill/>
          <a:ln w="9525">
            <a:solidFill>
              <a:schemeClr val="tx1"/>
            </a:solidFill>
            <a:miter lim="800000"/>
            <a:headEnd/>
            <a:tailEnd/>
          </a:ln>
          <a:effectLst/>
        </p:spPr>
        <p:txBody>
          <a:bodyPr wrap="none" anchor="ctr"/>
          <a:lstStyle/>
          <a:p>
            <a:r>
              <a:rPr lang="en-US" sz="2400" b="1" dirty="0"/>
              <a:t>ACTION</a:t>
            </a:r>
            <a:r>
              <a:rPr lang="en-US" sz="2400" dirty="0"/>
              <a:t> </a:t>
            </a:r>
          </a:p>
        </p:txBody>
      </p:sp>
      <p:sp>
        <p:nvSpPr>
          <p:cNvPr id="10" name="Rectangle 20"/>
          <p:cNvSpPr>
            <a:spLocks noChangeArrowheads="1"/>
          </p:cNvSpPr>
          <p:nvPr/>
        </p:nvSpPr>
        <p:spPr bwMode="auto">
          <a:xfrm>
            <a:off x="4346576" y="4572001"/>
            <a:ext cx="2731838" cy="430887"/>
          </a:xfrm>
          <a:prstGeom prst="rect">
            <a:avLst/>
          </a:prstGeom>
          <a:noFill/>
          <a:ln w="9525">
            <a:noFill/>
            <a:miter lim="800000"/>
            <a:headEnd/>
            <a:tailEnd/>
          </a:ln>
          <a:effectLst/>
        </p:spPr>
        <p:txBody>
          <a:bodyPr wrap="none">
            <a:spAutoFit/>
          </a:bodyPr>
          <a:lstStyle/>
          <a:p>
            <a:pPr algn="l">
              <a:spcBef>
                <a:spcPct val="20000"/>
              </a:spcBef>
            </a:pPr>
            <a:r>
              <a:rPr lang="en-US" sz="2200" b="1"/>
              <a:t>Making the change</a:t>
            </a:r>
          </a:p>
        </p:txBody>
      </p:sp>
      <p:sp>
        <p:nvSpPr>
          <p:cNvPr id="11" name="Rectangle 9"/>
          <p:cNvSpPr>
            <a:spLocks noChangeArrowheads="1"/>
          </p:cNvSpPr>
          <p:nvPr/>
        </p:nvSpPr>
        <p:spPr bwMode="auto">
          <a:xfrm>
            <a:off x="576261" y="5334000"/>
            <a:ext cx="3524251" cy="685800"/>
          </a:xfrm>
          <a:prstGeom prst="rect">
            <a:avLst/>
          </a:prstGeom>
          <a:noFill/>
          <a:ln w="9525">
            <a:solidFill>
              <a:schemeClr val="tx1"/>
            </a:solidFill>
            <a:miter lim="800000"/>
            <a:headEnd/>
            <a:tailEnd/>
          </a:ln>
          <a:effectLst/>
        </p:spPr>
        <p:txBody>
          <a:bodyPr wrap="none" anchor="ctr"/>
          <a:lstStyle/>
          <a:p>
            <a:endParaRPr lang="en-US" sz="2400" b="1" dirty="0" smtClean="0"/>
          </a:p>
          <a:p>
            <a:r>
              <a:rPr lang="en-US" sz="2400" b="1" dirty="0" smtClean="0"/>
              <a:t>MAINTENANCE </a:t>
            </a:r>
            <a:r>
              <a:rPr lang="en-US" b="1" dirty="0" smtClean="0"/>
              <a:t>(with</a:t>
            </a:r>
            <a:endParaRPr lang="en-US" b="1" dirty="0"/>
          </a:p>
          <a:p>
            <a:r>
              <a:rPr lang="en-US" b="1" dirty="0"/>
              <a:t>episodes of relapse) </a:t>
            </a:r>
          </a:p>
          <a:p>
            <a:r>
              <a:rPr lang="en-US" sz="2400" b="1" dirty="0" smtClean="0"/>
              <a:t> </a:t>
            </a:r>
            <a:r>
              <a:rPr lang="en-US" sz="2400" dirty="0" smtClean="0"/>
              <a:t> </a:t>
            </a:r>
            <a:endParaRPr lang="en-US" sz="2400" dirty="0"/>
          </a:p>
        </p:txBody>
      </p:sp>
      <p:sp>
        <p:nvSpPr>
          <p:cNvPr id="12" name="Rectangle 21"/>
          <p:cNvSpPr>
            <a:spLocks noChangeArrowheads="1"/>
          </p:cNvSpPr>
          <p:nvPr/>
        </p:nvSpPr>
        <p:spPr bwMode="auto">
          <a:xfrm>
            <a:off x="4351338" y="5334001"/>
            <a:ext cx="4035079" cy="1095685"/>
          </a:xfrm>
          <a:prstGeom prst="rect">
            <a:avLst/>
          </a:prstGeom>
          <a:noFill/>
          <a:ln w="9525">
            <a:noFill/>
            <a:miter lim="800000"/>
            <a:headEnd/>
            <a:tailEnd/>
          </a:ln>
          <a:effectLst/>
        </p:spPr>
        <p:txBody>
          <a:bodyPr wrap="none">
            <a:spAutoFit/>
          </a:bodyPr>
          <a:lstStyle/>
          <a:p>
            <a:pPr algn="l">
              <a:spcBef>
                <a:spcPct val="20000"/>
              </a:spcBef>
            </a:pPr>
            <a:r>
              <a:rPr lang="en-US" sz="2200" b="1" dirty="0"/>
              <a:t>Sustaining behavior change/</a:t>
            </a:r>
          </a:p>
          <a:p>
            <a:pPr algn="l">
              <a:spcBef>
                <a:spcPct val="20000"/>
              </a:spcBef>
            </a:pPr>
            <a:r>
              <a:rPr lang="en-US" sz="2200" b="1" dirty="0"/>
              <a:t>Integrated into </a:t>
            </a:r>
            <a:r>
              <a:rPr lang="en-US" sz="2200" b="1" dirty="0" smtClean="0"/>
              <a:t>lifestyle</a:t>
            </a:r>
          </a:p>
          <a:p>
            <a:pPr>
              <a:spcBef>
                <a:spcPct val="20000"/>
              </a:spcBef>
            </a:pPr>
            <a:r>
              <a:rPr lang="en-US" sz="1400" dirty="0" err="1" smtClean="0"/>
              <a:t>Prochaska</a:t>
            </a:r>
            <a:r>
              <a:rPr lang="en-US" sz="1400" dirty="0" smtClean="0"/>
              <a:t> </a:t>
            </a:r>
            <a:r>
              <a:rPr lang="en-US" sz="1400" dirty="0"/>
              <a:t>and </a:t>
            </a:r>
            <a:r>
              <a:rPr lang="en-US" sz="1400" dirty="0" err="1"/>
              <a:t>DiClemente</a:t>
            </a:r>
            <a:r>
              <a:rPr lang="en-US" sz="1400" dirty="0"/>
              <a:t>, 1994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22" dur="1000" fill="hold"/>
                                        <p:tgtEl>
                                          <p:spTgt spid="4"/>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p:cTn id="31" dur="500" fill="hold"/>
                                        <p:tgtEl>
                                          <p:spTgt spid="5"/>
                                        </p:tgtEl>
                                        <p:attrNameLst>
                                          <p:attrName>ppt_w</p:attrName>
                                        </p:attrNameLst>
                                      </p:cBhvr>
                                      <p:tavLst>
                                        <p:tav tm="0">
                                          <p:val>
                                            <p:fltVal val="0"/>
                                          </p:val>
                                        </p:tav>
                                        <p:tav tm="100000">
                                          <p:val>
                                            <p:strVal val="#ppt_w"/>
                                          </p:val>
                                        </p:tav>
                                      </p:tavLst>
                                    </p:anim>
                                    <p:anim calcmode="lin" valueType="num">
                                      <p:cBhvr>
                                        <p:cTn id="32" dur="500" fill="hold"/>
                                        <p:tgtEl>
                                          <p:spTgt spid="5"/>
                                        </p:tgtEl>
                                        <p:attrNameLst>
                                          <p:attrName>ppt_h</p:attrName>
                                        </p:attrNameLst>
                                      </p:cBhvr>
                                      <p:tavLst>
                                        <p:tav tm="0">
                                          <p:val>
                                            <p:fltVal val="0"/>
                                          </p:val>
                                        </p:tav>
                                        <p:tav tm="100000">
                                          <p:val>
                                            <p:strVal val="#ppt_h"/>
                                          </p:val>
                                        </p:tav>
                                      </p:tavLst>
                                    </p:anim>
                                    <p:anim calcmode="lin" valueType="num">
                                      <p:cBhvr>
                                        <p:cTn id="33" dur="500" fill="hold"/>
                                        <p:tgtEl>
                                          <p:spTgt spid="5"/>
                                        </p:tgtEl>
                                        <p:attrNameLst>
                                          <p:attrName>style.rotation</p:attrName>
                                        </p:attrNameLst>
                                      </p:cBhvr>
                                      <p:tavLst>
                                        <p:tav tm="0">
                                          <p:val>
                                            <p:fltVal val="360"/>
                                          </p:val>
                                        </p:tav>
                                        <p:tav tm="100000">
                                          <p:val>
                                            <p:fltVal val="0"/>
                                          </p:val>
                                        </p:tav>
                                      </p:tavLst>
                                    </p:anim>
                                    <p:animEffect transition="in" filter="fade">
                                      <p:cBhvr>
                                        <p:cTn id="34" dur="500"/>
                                        <p:tgtEl>
                                          <p:spTgt spid="5"/>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p:cTn id="39" dur="500" fill="hold"/>
                                        <p:tgtEl>
                                          <p:spTgt spid="6"/>
                                        </p:tgtEl>
                                        <p:attrNameLst>
                                          <p:attrName>ppt_w</p:attrName>
                                        </p:attrNameLst>
                                      </p:cBhvr>
                                      <p:tavLst>
                                        <p:tav tm="0">
                                          <p:val>
                                            <p:fltVal val="0"/>
                                          </p:val>
                                        </p:tav>
                                        <p:tav tm="100000">
                                          <p:val>
                                            <p:strVal val="#ppt_w"/>
                                          </p:val>
                                        </p:tav>
                                      </p:tavLst>
                                    </p:anim>
                                    <p:anim calcmode="lin" valueType="num">
                                      <p:cBhvr>
                                        <p:cTn id="40" dur="500" fill="hold"/>
                                        <p:tgtEl>
                                          <p:spTgt spid="6"/>
                                        </p:tgtEl>
                                        <p:attrNameLst>
                                          <p:attrName>ppt_h</p:attrName>
                                        </p:attrNameLst>
                                      </p:cBhvr>
                                      <p:tavLst>
                                        <p:tav tm="0">
                                          <p:val>
                                            <p:fltVal val="0"/>
                                          </p:val>
                                        </p:tav>
                                        <p:tav tm="100000">
                                          <p:val>
                                            <p:strVal val="#ppt_h"/>
                                          </p:val>
                                        </p:tav>
                                      </p:tavLst>
                                    </p:anim>
                                    <p:anim calcmode="lin" valueType="num">
                                      <p:cBhvr>
                                        <p:cTn id="41" dur="500" fill="hold"/>
                                        <p:tgtEl>
                                          <p:spTgt spid="6"/>
                                        </p:tgtEl>
                                        <p:attrNameLst>
                                          <p:attrName>style.rotation</p:attrName>
                                        </p:attrNameLst>
                                      </p:cBhvr>
                                      <p:tavLst>
                                        <p:tav tm="0">
                                          <p:val>
                                            <p:fltVal val="360"/>
                                          </p:val>
                                        </p:tav>
                                        <p:tav tm="100000">
                                          <p:val>
                                            <p:fltVal val="0"/>
                                          </p:val>
                                        </p:tav>
                                      </p:tavLst>
                                    </p:anim>
                                    <p:animEffect transition="in" filter="fade">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20" presetClass="entr" presetSubtype="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edge">
                                      <p:cBhvr>
                                        <p:cTn id="47" dur="2000"/>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20" presetClass="entr" presetSubtype="0"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wedge">
                                      <p:cBhvr>
                                        <p:cTn id="52" dur="2000"/>
                                        <p:tgtEl>
                                          <p:spTgt spid="8"/>
                                        </p:tgtEl>
                                      </p:cBhvr>
                                    </p:animEffect>
                                  </p:childTnLst>
                                </p:cTn>
                              </p:par>
                            </p:childTnLst>
                          </p:cTn>
                        </p:par>
                      </p:childTnLst>
                    </p:cTn>
                  </p:par>
                  <p:par>
                    <p:cTn id="53" fill="hold">
                      <p:stCondLst>
                        <p:cond delay="indefinite"/>
                      </p:stCondLst>
                      <p:childTnLst>
                        <p:par>
                          <p:cTn id="54" fill="hold">
                            <p:stCondLst>
                              <p:cond delay="0"/>
                            </p:stCondLst>
                            <p:childTnLst>
                              <p:par>
                                <p:cTn id="55" presetID="58" presetClass="entr" presetSubtype="0" accel="100000"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anim calcmode="lin" valueType="num">
                                      <p:cBhvr>
                                        <p:cTn id="57" dur="500" fill="hold"/>
                                        <p:tgtEl>
                                          <p:spTgt spid="9"/>
                                        </p:tgtEl>
                                        <p:attrNameLst>
                                          <p:attrName>ppt_w</p:attrName>
                                        </p:attrNameLst>
                                      </p:cBhvr>
                                      <p:tavLst>
                                        <p:tav tm="0">
                                          <p:val>
                                            <p:strVal val="#ppt_w*2.5"/>
                                          </p:val>
                                        </p:tav>
                                        <p:tav tm="100000">
                                          <p:val>
                                            <p:strVal val="#ppt_w"/>
                                          </p:val>
                                        </p:tav>
                                      </p:tavLst>
                                    </p:anim>
                                    <p:anim calcmode="lin" valueType="num">
                                      <p:cBhvr>
                                        <p:cTn id="58" dur="500" fill="hold"/>
                                        <p:tgtEl>
                                          <p:spTgt spid="9"/>
                                        </p:tgtEl>
                                        <p:attrNameLst>
                                          <p:attrName>ppt_h</p:attrName>
                                        </p:attrNameLst>
                                      </p:cBhvr>
                                      <p:tavLst>
                                        <p:tav tm="0">
                                          <p:val>
                                            <p:strVal val="#ppt_h*0.01"/>
                                          </p:val>
                                        </p:tav>
                                        <p:tav tm="100000">
                                          <p:val>
                                            <p:strVal val="#ppt_h"/>
                                          </p:val>
                                        </p:tav>
                                      </p:tavLst>
                                    </p:anim>
                                    <p:anim calcmode="lin" valueType="num">
                                      <p:cBhvr>
                                        <p:cTn id="59" dur="500" fill="hold"/>
                                        <p:tgtEl>
                                          <p:spTgt spid="9"/>
                                        </p:tgtEl>
                                        <p:attrNameLst>
                                          <p:attrName>ppt_x</p:attrName>
                                        </p:attrNameLst>
                                      </p:cBhvr>
                                      <p:tavLst>
                                        <p:tav tm="0">
                                          <p:val>
                                            <p:strVal val="#ppt_x"/>
                                          </p:val>
                                        </p:tav>
                                        <p:tav tm="100000">
                                          <p:val>
                                            <p:strVal val="#ppt_x"/>
                                          </p:val>
                                        </p:tav>
                                      </p:tavLst>
                                    </p:anim>
                                    <p:anim calcmode="lin" valueType="num">
                                      <p:cBhvr>
                                        <p:cTn id="60" dur="500" fill="hold"/>
                                        <p:tgtEl>
                                          <p:spTgt spid="9"/>
                                        </p:tgtEl>
                                        <p:attrNameLst>
                                          <p:attrName>ppt_y</p:attrName>
                                        </p:attrNameLst>
                                      </p:cBhvr>
                                      <p:tavLst>
                                        <p:tav tm="0">
                                          <p:val>
                                            <p:strVal val="#ppt_h+1"/>
                                          </p:val>
                                        </p:tav>
                                        <p:tav tm="100000">
                                          <p:val>
                                            <p:strVal val="#ppt_y"/>
                                          </p:val>
                                        </p:tav>
                                      </p:tavLst>
                                    </p:anim>
                                    <p:animEffect transition="in" filter="fade">
                                      <p:cBhvr>
                                        <p:cTn id="61" dur="500"/>
                                        <p:tgtEl>
                                          <p:spTgt spid="9"/>
                                        </p:tgtEl>
                                      </p:cBhvr>
                                    </p:animEffect>
                                  </p:childTnLst>
                                </p:cTn>
                              </p:par>
                            </p:childTnLst>
                          </p:cTn>
                        </p:par>
                      </p:childTnLst>
                    </p:cTn>
                  </p:par>
                  <p:par>
                    <p:cTn id="62" fill="hold">
                      <p:stCondLst>
                        <p:cond delay="indefinite"/>
                      </p:stCondLst>
                      <p:childTnLst>
                        <p:par>
                          <p:cTn id="63" fill="hold">
                            <p:stCondLst>
                              <p:cond delay="0"/>
                            </p:stCondLst>
                            <p:childTnLst>
                              <p:par>
                                <p:cTn id="64" presetID="58" presetClass="entr" presetSubtype="0" accel="100000" fill="hold" grpId="0" nodeType="clickEffect">
                                  <p:stCondLst>
                                    <p:cond delay="0"/>
                                  </p:stCondLst>
                                  <p:childTnLst>
                                    <p:set>
                                      <p:cBhvr>
                                        <p:cTn id="65" dur="1" fill="hold">
                                          <p:stCondLst>
                                            <p:cond delay="0"/>
                                          </p:stCondLst>
                                        </p:cTn>
                                        <p:tgtEl>
                                          <p:spTgt spid="10"/>
                                        </p:tgtEl>
                                        <p:attrNameLst>
                                          <p:attrName>style.visibility</p:attrName>
                                        </p:attrNameLst>
                                      </p:cBhvr>
                                      <p:to>
                                        <p:strVal val="visible"/>
                                      </p:to>
                                    </p:set>
                                    <p:anim calcmode="lin" valueType="num">
                                      <p:cBhvr>
                                        <p:cTn id="66" dur="500" fill="hold"/>
                                        <p:tgtEl>
                                          <p:spTgt spid="10"/>
                                        </p:tgtEl>
                                        <p:attrNameLst>
                                          <p:attrName>ppt_w</p:attrName>
                                        </p:attrNameLst>
                                      </p:cBhvr>
                                      <p:tavLst>
                                        <p:tav tm="0">
                                          <p:val>
                                            <p:strVal val="#ppt_w*2.5"/>
                                          </p:val>
                                        </p:tav>
                                        <p:tav tm="100000">
                                          <p:val>
                                            <p:strVal val="#ppt_w"/>
                                          </p:val>
                                        </p:tav>
                                      </p:tavLst>
                                    </p:anim>
                                    <p:anim calcmode="lin" valueType="num">
                                      <p:cBhvr>
                                        <p:cTn id="67" dur="500" fill="hold"/>
                                        <p:tgtEl>
                                          <p:spTgt spid="10"/>
                                        </p:tgtEl>
                                        <p:attrNameLst>
                                          <p:attrName>ppt_h</p:attrName>
                                        </p:attrNameLst>
                                      </p:cBhvr>
                                      <p:tavLst>
                                        <p:tav tm="0">
                                          <p:val>
                                            <p:strVal val="#ppt_h*0.01"/>
                                          </p:val>
                                        </p:tav>
                                        <p:tav tm="100000">
                                          <p:val>
                                            <p:strVal val="#ppt_h"/>
                                          </p:val>
                                        </p:tav>
                                      </p:tavLst>
                                    </p:anim>
                                    <p:anim calcmode="lin" valueType="num">
                                      <p:cBhvr>
                                        <p:cTn id="68" dur="500" fill="hold"/>
                                        <p:tgtEl>
                                          <p:spTgt spid="10"/>
                                        </p:tgtEl>
                                        <p:attrNameLst>
                                          <p:attrName>ppt_x</p:attrName>
                                        </p:attrNameLst>
                                      </p:cBhvr>
                                      <p:tavLst>
                                        <p:tav tm="0">
                                          <p:val>
                                            <p:strVal val="#ppt_x"/>
                                          </p:val>
                                        </p:tav>
                                        <p:tav tm="100000">
                                          <p:val>
                                            <p:strVal val="#ppt_x"/>
                                          </p:val>
                                        </p:tav>
                                      </p:tavLst>
                                    </p:anim>
                                    <p:anim calcmode="lin" valueType="num">
                                      <p:cBhvr>
                                        <p:cTn id="69" dur="500" fill="hold"/>
                                        <p:tgtEl>
                                          <p:spTgt spid="10"/>
                                        </p:tgtEl>
                                        <p:attrNameLst>
                                          <p:attrName>ppt_y</p:attrName>
                                        </p:attrNameLst>
                                      </p:cBhvr>
                                      <p:tavLst>
                                        <p:tav tm="0">
                                          <p:val>
                                            <p:strVal val="#ppt_h+1"/>
                                          </p:val>
                                        </p:tav>
                                        <p:tav tm="100000">
                                          <p:val>
                                            <p:strVal val="#ppt_y"/>
                                          </p:val>
                                        </p:tav>
                                      </p:tavLst>
                                    </p:anim>
                                    <p:animEffect transition="in" filter="fade">
                                      <p:cBhvr>
                                        <p:cTn id="70" dur="500"/>
                                        <p:tgtEl>
                                          <p:spTgt spid="10"/>
                                        </p:tgtEl>
                                      </p:cBhvr>
                                    </p:animEffect>
                                  </p:childTnLst>
                                </p:cTn>
                              </p:par>
                            </p:childTnLst>
                          </p:cTn>
                        </p:par>
                      </p:childTnLst>
                    </p:cTn>
                  </p:par>
                  <p:par>
                    <p:cTn id="71" fill="hold">
                      <p:stCondLst>
                        <p:cond delay="indefinite"/>
                      </p:stCondLst>
                      <p:childTnLst>
                        <p:par>
                          <p:cTn id="72" fill="hold">
                            <p:stCondLst>
                              <p:cond delay="0"/>
                            </p:stCondLst>
                            <p:childTnLst>
                              <p:par>
                                <p:cTn id="73" presetID="6" presetClass="entr" presetSubtype="16" fill="hold" grpId="0" nodeType="clickEffect">
                                  <p:stCondLst>
                                    <p:cond delay="0"/>
                                  </p:stCondLst>
                                  <p:childTnLst>
                                    <p:set>
                                      <p:cBhvr>
                                        <p:cTn id="74" dur="1" fill="hold">
                                          <p:stCondLst>
                                            <p:cond delay="0"/>
                                          </p:stCondLst>
                                        </p:cTn>
                                        <p:tgtEl>
                                          <p:spTgt spid="11"/>
                                        </p:tgtEl>
                                        <p:attrNameLst>
                                          <p:attrName>style.visibility</p:attrName>
                                        </p:attrNameLst>
                                      </p:cBhvr>
                                      <p:to>
                                        <p:strVal val="visible"/>
                                      </p:to>
                                    </p:set>
                                    <p:animEffect transition="in" filter="circle(in)">
                                      <p:cBhvr>
                                        <p:cTn id="75" dur="2000"/>
                                        <p:tgtEl>
                                          <p:spTgt spid="11"/>
                                        </p:tgtEl>
                                      </p:cBhvr>
                                    </p:animEffect>
                                  </p:childTnLst>
                                </p:cTn>
                              </p:par>
                            </p:childTnLst>
                          </p:cTn>
                        </p:par>
                      </p:childTnLst>
                    </p:cTn>
                  </p:par>
                  <p:par>
                    <p:cTn id="76" fill="hold">
                      <p:stCondLst>
                        <p:cond delay="indefinite"/>
                      </p:stCondLst>
                      <p:childTnLst>
                        <p:par>
                          <p:cTn id="77" fill="hold">
                            <p:stCondLst>
                              <p:cond delay="0"/>
                            </p:stCondLst>
                            <p:childTnLst>
                              <p:par>
                                <p:cTn id="78" presetID="6" presetClass="entr" presetSubtype="16" fill="hold" grpId="0" nodeType="clickEffect">
                                  <p:stCondLst>
                                    <p:cond delay="0"/>
                                  </p:stCondLst>
                                  <p:childTnLst>
                                    <p:set>
                                      <p:cBhvr>
                                        <p:cTn id="79" dur="1" fill="hold">
                                          <p:stCondLst>
                                            <p:cond delay="0"/>
                                          </p:stCondLst>
                                        </p:cTn>
                                        <p:tgtEl>
                                          <p:spTgt spid="12"/>
                                        </p:tgtEl>
                                        <p:attrNameLst>
                                          <p:attrName>style.visibility</p:attrName>
                                        </p:attrNameLst>
                                      </p:cBhvr>
                                      <p:to>
                                        <p:strVal val="visible"/>
                                      </p:to>
                                    </p:set>
                                    <p:animEffect transition="in" filter="circle(in)">
                                      <p:cBhvr>
                                        <p:cTn id="80"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6" grpId="0"/>
      <p:bldP spid="7" grpId="0" animBg="1"/>
      <p:bldP spid="8" grpId="0"/>
      <p:bldP spid="9" grpId="0" animBg="1"/>
      <p:bldP spid="10" grpId="0"/>
      <p:bldP spid="11" grpId="0" animBg="1"/>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Parallels?</a:t>
            </a:r>
            <a:endParaRPr lang="en-US" dirty="0"/>
          </a:p>
        </p:txBody>
      </p:sp>
      <p:sp>
        <p:nvSpPr>
          <p:cNvPr id="3" name="Content Placeholder 2"/>
          <p:cNvSpPr>
            <a:spLocks noGrp="1"/>
          </p:cNvSpPr>
          <p:nvPr>
            <p:ph idx="1"/>
          </p:nvPr>
        </p:nvSpPr>
        <p:spPr/>
        <p:txBody>
          <a:bodyPr/>
          <a:lstStyle/>
          <a:p>
            <a:pPr>
              <a:spcAft>
                <a:spcPts val="1800"/>
              </a:spcAft>
            </a:pPr>
            <a:r>
              <a:rPr lang="en-US" dirty="0" smtClean="0"/>
              <a:t>Competency Development.</a:t>
            </a:r>
          </a:p>
          <a:p>
            <a:pPr>
              <a:spcAft>
                <a:spcPts val="1800"/>
              </a:spcAft>
            </a:pPr>
            <a:r>
              <a:rPr lang="en-US" dirty="0" smtClean="0"/>
              <a:t>Commitment = Motivation + Confidence.</a:t>
            </a:r>
          </a:p>
          <a:p>
            <a:pPr>
              <a:spcAft>
                <a:spcPts val="1800"/>
              </a:spcAft>
            </a:pPr>
            <a:r>
              <a:rPr lang="en-US" dirty="0" smtClean="0"/>
              <a:t>Ownership of Responsibility.</a:t>
            </a:r>
          </a:p>
          <a:p>
            <a:pPr>
              <a:spcAft>
                <a:spcPts val="1800"/>
              </a:spcAft>
            </a:pPr>
            <a:r>
              <a:rPr lang="en-US" dirty="0" smtClean="0"/>
              <a:t>Relationship is Essential.</a:t>
            </a:r>
          </a:p>
          <a:p>
            <a:pPr>
              <a:spcAft>
                <a:spcPts val="1800"/>
              </a:spcAft>
            </a:pPr>
            <a:r>
              <a:rPr lang="en-US" dirty="0" smtClean="0"/>
              <a:t>Trust is Critical.</a:t>
            </a:r>
          </a:p>
          <a:p>
            <a:pPr>
              <a:spcAft>
                <a:spcPts val="1800"/>
              </a:spcAft>
            </a:pPr>
            <a:r>
              <a:rPr lang="en-US" dirty="0" smtClean="0"/>
              <a:t>Meet The Person Where They Are At.</a:t>
            </a:r>
          </a:p>
          <a:p>
            <a:endParaRPr lang="en-US" dirty="0"/>
          </a:p>
        </p:txBody>
      </p:sp>
    </p:spTree>
    <p:extLst>
      <p:ext uri="{BB962C8B-B14F-4D97-AF65-F5344CB8AC3E}">
        <p14:creationId xmlns:p14="http://schemas.microsoft.com/office/powerpoint/2010/main" val="25923637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Keypoint</a:t>
            </a:r>
            <a:endParaRPr lang="en-US" b="1" dirty="0"/>
          </a:p>
        </p:txBody>
      </p:sp>
      <p:sp>
        <p:nvSpPr>
          <p:cNvPr id="3" name="Content Placeholder 2"/>
          <p:cNvSpPr>
            <a:spLocks noGrp="1"/>
          </p:cNvSpPr>
          <p:nvPr>
            <p:ph idx="1"/>
          </p:nvPr>
        </p:nvSpPr>
        <p:spPr/>
        <p:txBody>
          <a:bodyPr/>
          <a:lstStyle/>
          <a:p>
            <a:pPr>
              <a:spcAft>
                <a:spcPts val="2400"/>
              </a:spcAft>
            </a:pPr>
            <a:r>
              <a:rPr lang="en-US" dirty="0" smtClean="0"/>
              <a:t>What kind of workplace is created by an Authoritarian, Non-Strength-Based Thinking Leader?</a:t>
            </a:r>
          </a:p>
          <a:p>
            <a:pPr>
              <a:spcAft>
                <a:spcPts val="2400"/>
              </a:spcAft>
            </a:pPr>
            <a:r>
              <a:rPr lang="en-US" dirty="0" smtClean="0"/>
              <a:t>What kind of workplace is created by a Situational Focused, Strength-Based Thinking Leader?</a:t>
            </a:r>
          </a:p>
          <a:p>
            <a:pPr>
              <a:spcAft>
                <a:spcPts val="2400"/>
              </a:spcAft>
            </a:pPr>
            <a:r>
              <a:rPr lang="en-US" dirty="0" smtClean="0"/>
              <a:t>What is the impact on client </a:t>
            </a:r>
            <a:r>
              <a:rPr lang="en-US" dirty="0"/>
              <a:t>s</a:t>
            </a:r>
            <a:r>
              <a:rPr lang="en-US" dirty="0" smtClean="0"/>
              <a:t>ervices?</a:t>
            </a:r>
            <a:endParaRPr lang="en-US" dirty="0"/>
          </a:p>
        </p:txBody>
      </p:sp>
    </p:spTree>
    <p:extLst>
      <p:ext uri="{BB962C8B-B14F-4D97-AF65-F5344CB8AC3E}">
        <p14:creationId xmlns:p14="http://schemas.microsoft.com/office/powerpoint/2010/main" val="346786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457200" y="1600200"/>
            <a:ext cx="8229600" cy="4724400"/>
          </a:xfrm>
        </p:spPr>
        <p:txBody>
          <a:bodyPr>
            <a:noAutofit/>
          </a:bodyPr>
          <a:lstStyle/>
          <a:p>
            <a:pPr>
              <a:spcAft>
                <a:spcPts val="3000"/>
              </a:spcAft>
            </a:pPr>
            <a:r>
              <a:rPr lang="en-US" sz="2000" dirty="0" smtClean="0"/>
              <a:t>Welcome and Introductions</a:t>
            </a:r>
          </a:p>
          <a:p>
            <a:pPr>
              <a:spcAft>
                <a:spcPts val="3000"/>
              </a:spcAft>
            </a:pPr>
            <a:r>
              <a:rPr lang="en-US" sz="2000" dirty="0" smtClean="0"/>
              <a:t>What </a:t>
            </a:r>
            <a:r>
              <a:rPr lang="en-US" sz="2000" dirty="0"/>
              <a:t>M</a:t>
            </a:r>
            <a:r>
              <a:rPr lang="en-US" sz="2000" dirty="0" smtClean="0"/>
              <a:t>akes an Effective Leader?</a:t>
            </a:r>
          </a:p>
          <a:p>
            <a:pPr>
              <a:spcAft>
                <a:spcPts val="3000"/>
              </a:spcAft>
            </a:pPr>
            <a:r>
              <a:rPr lang="en-US" sz="2000" dirty="0" smtClean="0"/>
              <a:t>Consequences of Ineffective Leadership</a:t>
            </a:r>
          </a:p>
          <a:p>
            <a:pPr>
              <a:spcAft>
                <a:spcPts val="3000"/>
              </a:spcAft>
            </a:pPr>
            <a:r>
              <a:rPr lang="en-US" sz="2000" dirty="0" smtClean="0"/>
              <a:t>What </a:t>
            </a:r>
            <a:r>
              <a:rPr lang="en-US" sz="2000" dirty="0"/>
              <a:t>M</a:t>
            </a:r>
            <a:r>
              <a:rPr lang="en-US" sz="2000" dirty="0" smtClean="0"/>
              <a:t>akes an Effective Child Welfare Worker?</a:t>
            </a:r>
          </a:p>
          <a:p>
            <a:pPr>
              <a:spcAft>
                <a:spcPts val="3000"/>
              </a:spcAft>
            </a:pPr>
            <a:r>
              <a:rPr lang="en-US" sz="2000" dirty="0" smtClean="0"/>
              <a:t>Consequences of Ineffective Relationship with Clients</a:t>
            </a:r>
          </a:p>
        </p:txBody>
      </p:sp>
      <p:sp>
        <p:nvSpPr>
          <p:cNvPr id="5" name="Right Arrow 4"/>
          <p:cNvSpPr/>
          <p:nvPr/>
        </p:nvSpPr>
        <p:spPr bwMode="auto">
          <a:xfrm>
            <a:off x="6980351" y="5293216"/>
            <a:ext cx="978408" cy="4846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6"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69900" y="1008063"/>
            <a:ext cx="8229600" cy="590550"/>
          </a:xfrm>
        </p:spPr>
        <p:txBody>
          <a:bodyPr/>
          <a:lstStyle/>
          <a:p>
            <a:r>
              <a:rPr lang="en-US" dirty="0" smtClean="0"/>
              <a:t/>
            </a:r>
            <a:br>
              <a:rPr lang="en-US" dirty="0" smtClean="0"/>
            </a:br>
            <a:r>
              <a:rPr lang="en-US" dirty="0" smtClean="0"/>
              <a:t>What is a </a:t>
            </a:r>
            <a:r>
              <a:rPr lang="en-US" dirty="0"/>
              <a:t>L</a:t>
            </a:r>
            <a:r>
              <a:rPr lang="en-US" dirty="0" smtClean="0"/>
              <a:t>earning Organization?</a:t>
            </a:r>
            <a:r>
              <a:rPr lang="en-US" dirty="0"/>
              <a:t/>
            </a:r>
            <a:br>
              <a:rPr lang="en-US" dirty="0"/>
            </a:br>
            <a:r>
              <a:rPr lang="en-US" dirty="0"/>
              <a:t/>
            </a:r>
            <a:br>
              <a:rPr lang="en-US" dirty="0"/>
            </a:br>
            <a:endParaRPr lang="en-US" dirty="0" smtClean="0"/>
          </a:p>
        </p:txBody>
      </p:sp>
      <p:sp>
        <p:nvSpPr>
          <p:cNvPr id="16387" name="Content Placeholder 2"/>
          <p:cNvSpPr>
            <a:spLocks noGrp="1"/>
          </p:cNvSpPr>
          <p:nvPr>
            <p:ph idx="1"/>
          </p:nvPr>
        </p:nvSpPr>
        <p:spPr>
          <a:xfrm>
            <a:off x="469900" y="1733550"/>
            <a:ext cx="8248651" cy="3957638"/>
          </a:xfrm>
        </p:spPr>
        <p:txBody>
          <a:bodyPr/>
          <a:lstStyle/>
          <a:p>
            <a:pPr marL="0" indent="0">
              <a:buNone/>
            </a:pPr>
            <a:r>
              <a:rPr lang="en-US" dirty="0"/>
              <a:t>O</a:t>
            </a:r>
            <a:r>
              <a:rPr lang="en-US" dirty="0" smtClean="0"/>
              <a:t>rganizations </a:t>
            </a:r>
            <a:r>
              <a:rPr lang="en-US" dirty="0"/>
              <a:t>where people continually expand their capacity to create the results they truly desire, where new and expansive patterns of thinking are nurtured, where collective aspiration is set free, and where people are continually learning to see the whole together.</a:t>
            </a:r>
          </a:p>
          <a:p>
            <a:pPr marL="0" indent="0">
              <a:buNone/>
            </a:pPr>
            <a:endParaRPr lang="en-US" dirty="0"/>
          </a:p>
          <a:p>
            <a:pPr marL="0" indent="0">
              <a:buNone/>
            </a:pPr>
            <a:endParaRPr lang="en-US" dirty="0" smtClean="0"/>
          </a:p>
          <a:p>
            <a:pPr marL="0" indent="0">
              <a:buNone/>
            </a:pPr>
            <a:r>
              <a:rPr lang="en-US" sz="1800" dirty="0"/>
              <a:t>	</a:t>
            </a:r>
            <a:r>
              <a:rPr lang="en-US" sz="1800" dirty="0" smtClean="0"/>
              <a:t>Peter </a:t>
            </a:r>
            <a:r>
              <a:rPr lang="en-US" sz="1800" dirty="0" err="1" smtClean="0"/>
              <a:t>Senge</a:t>
            </a:r>
            <a:r>
              <a:rPr lang="en-US" sz="1800" dirty="0" smtClean="0"/>
              <a:t> (1990</a:t>
            </a:r>
            <a:r>
              <a:rPr lang="en-US" sz="1800" dirty="0"/>
              <a:t>)</a:t>
            </a:r>
            <a:endParaRPr lang="en-US" sz="1800" dirty="0" smtClean="0"/>
          </a:p>
        </p:txBody>
      </p:sp>
    </p:spTree>
    <p:extLst>
      <p:ext uri="{BB962C8B-B14F-4D97-AF65-F5344CB8AC3E}">
        <p14:creationId xmlns:p14="http://schemas.microsoft.com/office/powerpoint/2010/main" val="40554153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69900" y="1008063"/>
            <a:ext cx="8229600" cy="590550"/>
          </a:xfrm>
        </p:spPr>
        <p:txBody>
          <a:bodyPr/>
          <a:lstStyle/>
          <a:p>
            <a:r>
              <a:rPr lang="en-US" dirty="0" smtClean="0"/>
              <a:t/>
            </a:r>
            <a:br>
              <a:rPr lang="en-US" dirty="0" smtClean="0"/>
            </a:br>
            <a:r>
              <a:rPr lang="en-US" dirty="0" smtClean="0"/>
              <a:t>Three </a:t>
            </a:r>
            <a:r>
              <a:rPr lang="en-US" dirty="0"/>
              <a:t>Building Blocks of a Learning Organization</a:t>
            </a:r>
            <a:br>
              <a:rPr lang="en-US" dirty="0"/>
            </a:br>
            <a:endParaRPr lang="en-US" dirty="0" smtClean="0"/>
          </a:p>
        </p:txBody>
      </p:sp>
      <p:sp>
        <p:nvSpPr>
          <p:cNvPr id="16387" name="Content Placeholder 2"/>
          <p:cNvSpPr>
            <a:spLocks noGrp="1"/>
          </p:cNvSpPr>
          <p:nvPr>
            <p:ph idx="1"/>
          </p:nvPr>
        </p:nvSpPr>
        <p:spPr>
          <a:xfrm>
            <a:off x="469900" y="1733550"/>
            <a:ext cx="8248651" cy="3957638"/>
          </a:xfrm>
        </p:spPr>
        <p:txBody>
          <a:bodyPr/>
          <a:lstStyle/>
          <a:p>
            <a:pPr lvl="0">
              <a:spcAft>
                <a:spcPts val="1200"/>
              </a:spcAft>
            </a:pPr>
            <a:endParaRPr lang="en-US" dirty="0" smtClean="0"/>
          </a:p>
          <a:p>
            <a:pPr lvl="0">
              <a:spcAft>
                <a:spcPts val="1200"/>
              </a:spcAft>
            </a:pPr>
            <a:r>
              <a:rPr lang="en-US" dirty="0" smtClean="0"/>
              <a:t>A </a:t>
            </a:r>
            <a:r>
              <a:rPr lang="en-US" dirty="0"/>
              <a:t>supportive learning environment  </a:t>
            </a:r>
          </a:p>
          <a:p>
            <a:pPr lvl="0">
              <a:spcAft>
                <a:spcPts val="1200"/>
              </a:spcAft>
            </a:pPr>
            <a:r>
              <a:rPr lang="en-US" dirty="0"/>
              <a:t>Concrete learning processes </a:t>
            </a:r>
          </a:p>
          <a:p>
            <a:pPr lvl="0">
              <a:spcAft>
                <a:spcPts val="1200"/>
              </a:spcAft>
            </a:pPr>
            <a:r>
              <a:rPr lang="en-US" dirty="0"/>
              <a:t>Leaders who reinforce learning </a:t>
            </a:r>
          </a:p>
          <a:p>
            <a:pPr marL="0" indent="0">
              <a:spcAft>
                <a:spcPts val="1200"/>
              </a:spcAft>
              <a:buNone/>
            </a:pPr>
            <a:endParaRPr lang="en-US" dirty="0"/>
          </a:p>
          <a:p>
            <a:pPr marL="0" indent="0">
              <a:spcAft>
                <a:spcPts val="1200"/>
              </a:spcAft>
              <a:buNone/>
            </a:pPr>
            <a:r>
              <a:rPr lang="en-US" sz="1800" dirty="0" smtClean="0"/>
              <a:t>	Edmondson</a:t>
            </a:r>
            <a:r>
              <a:rPr lang="en-US" sz="1800" dirty="0"/>
              <a:t>, A., </a:t>
            </a:r>
            <a:r>
              <a:rPr lang="en-US" sz="1800" dirty="0" err="1"/>
              <a:t>Bohmer</a:t>
            </a:r>
            <a:r>
              <a:rPr lang="en-US" sz="1800" dirty="0"/>
              <a:t>, R., Pisano, G. (2001)</a:t>
            </a:r>
          </a:p>
          <a:p>
            <a:pPr marL="0" indent="0">
              <a:buNone/>
            </a:pPr>
            <a:endParaRPr lang="en-US" dirty="0"/>
          </a:p>
          <a:p>
            <a:endParaRPr lang="en-US" dirty="0" smtClean="0"/>
          </a:p>
        </p:txBody>
      </p:sp>
    </p:spTree>
    <p:extLst>
      <p:ext uri="{BB962C8B-B14F-4D97-AF65-F5344CB8AC3E}">
        <p14:creationId xmlns:p14="http://schemas.microsoft.com/office/powerpoint/2010/main" val="14115880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3" descr="Picture1.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9651" y="842964"/>
            <a:ext cx="6697663" cy="546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04205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Value Based Leadership = Value Based Employees</a:t>
            </a:r>
            <a:endParaRPr lang="en-US" dirty="0"/>
          </a:p>
        </p:txBody>
      </p:sp>
      <p:sp>
        <p:nvSpPr>
          <p:cNvPr id="3" name="Content Placeholder 2"/>
          <p:cNvSpPr>
            <a:spLocks noGrp="1"/>
          </p:cNvSpPr>
          <p:nvPr>
            <p:ph idx="1"/>
          </p:nvPr>
        </p:nvSpPr>
        <p:spPr/>
        <p:txBody>
          <a:bodyPr/>
          <a:lstStyle/>
          <a:p>
            <a:pPr lvl="0">
              <a:spcAft>
                <a:spcPts val="3600"/>
              </a:spcAft>
            </a:pPr>
            <a:r>
              <a:rPr lang="en-US" dirty="0" smtClean="0"/>
              <a:t>Fairness</a:t>
            </a:r>
          </a:p>
          <a:p>
            <a:pPr lvl="0">
              <a:spcAft>
                <a:spcPts val="3600"/>
              </a:spcAft>
            </a:pPr>
            <a:r>
              <a:rPr lang="en-US" dirty="0" smtClean="0"/>
              <a:t>Authenticity</a:t>
            </a:r>
          </a:p>
          <a:p>
            <a:pPr lvl="0">
              <a:spcAft>
                <a:spcPts val="3600"/>
              </a:spcAft>
            </a:pPr>
            <a:r>
              <a:rPr lang="en-US" dirty="0" smtClean="0"/>
              <a:t>Credibility</a:t>
            </a:r>
          </a:p>
          <a:p>
            <a:pPr lvl="0">
              <a:spcAft>
                <a:spcPts val="3600"/>
              </a:spcAft>
            </a:pPr>
            <a:r>
              <a:rPr lang="en-US" dirty="0" smtClean="0"/>
              <a:t>Transparency</a:t>
            </a:r>
          </a:p>
          <a:p>
            <a:pPr lvl="0">
              <a:spcAft>
                <a:spcPts val="3600"/>
              </a:spcAft>
            </a:pPr>
            <a:r>
              <a:rPr lang="en-US" dirty="0" smtClean="0"/>
              <a:t>Stewardship</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Tips for Promoting a </a:t>
            </a:r>
            <a:r>
              <a:rPr lang="en-US" dirty="0" smtClean="0"/>
              <a:t>Learning Organization</a:t>
            </a:r>
            <a:endParaRPr lang="en-US" dirty="0"/>
          </a:p>
        </p:txBody>
      </p:sp>
      <p:sp>
        <p:nvSpPr>
          <p:cNvPr id="3" name="Content Placeholder 2"/>
          <p:cNvSpPr>
            <a:spLocks noGrp="1"/>
          </p:cNvSpPr>
          <p:nvPr>
            <p:ph idx="1"/>
          </p:nvPr>
        </p:nvSpPr>
        <p:spPr/>
        <p:txBody>
          <a:bodyPr>
            <a:normAutofit/>
          </a:bodyPr>
          <a:lstStyle/>
          <a:p>
            <a:pPr>
              <a:spcAft>
                <a:spcPts val="3000"/>
              </a:spcAft>
            </a:pPr>
            <a:r>
              <a:rPr lang="en-US" b="1" dirty="0"/>
              <a:t>Unearth the “skeletons in the closet”</a:t>
            </a:r>
          </a:p>
          <a:p>
            <a:pPr lvl="1">
              <a:spcAft>
                <a:spcPts val="3000"/>
              </a:spcAft>
            </a:pPr>
            <a:r>
              <a:rPr lang="en-US" dirty="0" smtClean="0"/>
              <a:t>Are </a:t>
            </a:r>
            <a:r>
              <a:rPr lang="en-US" dirty="0"/>
              <a:t>there past organizational traumatic experiences </a:t>
            </a:r>
            <a:r>
              <a:rPr lang="en-US" dirty="0" smtClean="0"/>
              <a:t>that are still </a:t>
            </a:r>
            <a:r>
              <a:rPr lang="en-US" dirty="0"/>
              <a:t>playing a role in your organization?</a:t>
            </a:r>
          </a:p>
          <a:p>
            <a:pPr>
              <a:spcAft>
                <a:spcPts val="3000"/>
              </a:spcAft>
            </a:pPr>
            <a:r>
              <a:rPr lang="en-US" b="1" dirty="0" smtClean="0"/>
              <a:t>Increase </a:t>
            </a:r>
            <a:r>
              <a:rPr lang="en-US" b="1" dirty="0"/>
              <a:t>organizational transparency</a:t>
            </a:r>
          </a:p>
          <a:p>
            <a:pPr lvl="1">
              <a:spcAft>
                <a:spcPts val="3000"/>
              </a:spcAft>
            </a:pPr>
            <a:r>
              <a:rPr lang="en-US" dirty="0" smtClean="0"/>
              <a:t>What </a:t>
            </a:r>
            <a:r>
              <a:rPr lang="en-US" dirty="0"/>
              <a:t>information are you keeping secret unnecessarily</a:t>
            </a:r>
            <a:r>
              <a:rPr lang="en-US" dirty="0" smtClean="0"/>
              <a:t>?</a:t>
            </a:r>
            <a:endParaRPr lang="en-US" dirty="0"/>
          </a:p>
        </p:txBody>
      </p:sp>
      <p:sp>
        <p:nvSpPr>
          <p:cNvPr id="5" name="Right Arrow 4"/>
          <p:cNvSpPr/>
          <p:nvPr/>
        </p:nvSpPr>
        <p:spPr bwMode="auto">
          <a:xfrm>
            <a:off x="7096259" y="5241702"/>
            <a:ext cx="978408" cy="4846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6" charset="-128"/>
            </a:endParaRPr>
          </a:p>
        </p:txBody>
      </p:sp>
    </p:spTree>
    <p:extLst>
      <p:ext uri="{BB962C8B-B14F-4D97-AF65-F5344CB8AC3E}">
        <p14:creationId xmlns:p14="http://schemas.microsoft.com/office/powerpoint/2010/main" val="4058328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Tips </a:t>
            </a:r>
            <a:r>
              <a:rPr lang="en-US" dirty="0"/>
              <a:t>for Promoting a Learning Organization (continued)</a:t>
            </a:r>
          </a:p>
        </p:txBody>
      </p:sp>
      <p:sp>
        <p:nvSpPr>
          <p:cNvPr id="3" name="Content Placeholder 2"/>
          <p:cNvSpPr>
            <a:spLocks noGrp="1"/>
          </p:cNvSpPr>
          <p:nvPr>
            <p:ph idx="1"/>
          </p:nvPr>
        </p:nvSpPr>
        <p:spPr/>
        <p:txBody>
          <a:bodyPr/>
          <a:lstStyle/>
          <a:p>
            <a:endParaRPr lang="en-US" b="1" dirty="0" smtClean="0"/>
          </a:p>
          <a:p>
            <a:pPr>
              <a:spcAft>
                <a:spcPts val="2400"/>
              </a:spcAft>
            </a:pPr>
            <a:r>
              <a:rPr lang="en-US" b="1" dirty="0" smtClean="0"/>
              <a:t>Address </a:t>
            </a:r>
            <a:r>
              <a:rPr lang="en-US" b="1" dirty="0"/>
              <a:t>bullying in your organization.</a:t>
            </a:r>
          </a:p>
          <a:p>
            <a:pPr lvl="1">
              <a:spcAft>
                <a:spcPts val="2400"/>
              </a:spcAft>
            </a:pPr>
            <a:r>
              <a:rPr lang="en-US" dirty="0"/>
              <a:t>Are people afraid to speak their mind?</a:t>
            </a:r>
          </a:p>
          <a:p>
            <a:pPr>
              <a:spcAft>
                <a:spcPts val="2400"/>
              </a:spcAft>
            </a:pPr>
            <a:r>
              <a:rPr lang="en-US" b="1" dirty="0"/>
              <a:t>Review whether everyone that needs to be at the “table” is there.</a:t>
            </a:r>
          </a:p>
          <a:p>
            <a:pPr lvl="1">
              <a:spcAft>
                <a:spcPts val="2400"/>
              </a:spcAft>
            </a:pPr>
            <a:r>
              <a:rPr lang="en-US" dirty="0"/>
              <a:t>Do all the members of staff, clients, and key family members participate in decisions relating to their lives?</a:t>
            </a:r>
          </a:p>
          <a:p>
            <a:endParaRPr lang="en-US" dirty="0"/>
          </a:p>
        </p:txBody>
      </p:sp>
      <p:sp>
        <p:nvSpPr>
          <p:cNvPr id="5" name="Right Arrow 4"/>
          <p:cNvSpPr/>
          <p:nvPr/>
        </p:nvSpPr>
        <p:spPr bwMode="auto">
          <a:xfrm>
            <a:off x="7418231" y="5413892"/>
            <a:ext cx="978408" cy="4846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6" charset="-128"/>
            </a:endParaRPr>
          </a:p>
        </p:txBody>
      </p:sp>
    </p:spTree>
    <p:extLst>
      <p:ext uri="{BB962C8B-B14F-4D97-AF65-F5344CB8AC3E}">
        <p14:creationId xmlns:p14="http://schemas.microsoft.com/office/powerpoint/2010/main" val="32619884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47" y="935046"/>
            <a:ext cx="8229600" cy="591671"/>
          </a:xfrm>
        </p:spPr>
        <p:txBody>
          <a:bodyPr>
            <a:normAutofit fontScale="90000"/>
          </a:bodyPr>
          <a:lstStyle/>
          <a:p>
            <a:r>
              <a:rPr lang="en-US" b="1" dirty="0" smtClean="0"/>
              <a:t>Tips for </a:t>
            </a:r>
            <a:r>
              <a:rPr lang="en-US" dirty="0"/>
              <a:t>Promoting a Learning Organization </a:t>
            </a:r>
            <a:r>
              <a:rPr lang="en-US" b="1" dirty="0" smtClean="0"/>
              <a:t>(continued)</a:t>
            </a:r>
            <a:endParaRPr lang="en-US" dirty="0"/>
          </a:p>
        </p:txBody>
      </p:sp>
      <p:sp>
        <p:nvSpPr>
          <p:cNvPr id="3" name="Content Placeholder 2"/>
          <p:cNvSpPr>
            <a:spLocks noGrp="1"/>
          </p:cNvSpPr>
          <p:nvPr>
            <p:ph idx="1"/>
          </p:nvPr>
        </p:nvSpPr>
        <p:spPr>
          <a:xfrm>
            <a:off x="470645" y="1596981"/>
            <a:ext cx="8247888" cy="4723138"/>
          </a:xfrm>
        </p:spPr>
        <p:txBody>
          <a:bodyPr>
            <a:normAutofit/>
          </a:bodyPr>
          <a:lstStyle/>
          <a:p>
            <a:pPr>
              <a:spcAft>
                <a:spcPts val="2400"/>
              </a:spcAft>
            </a:pPr>
            <a:r>
              <a:rPr lang="en-US" b="1" dirty="0" smtClean="0"/>
              <a:t>Review </a:t>
            </a:r>
            <a:r>
              <a:rPr lang="en-US" b="1" dirty="0"/>
              <a:t>conflict management strategies and try </a:t>
            </a:r>
            <a:r>
              <a:rPr lang="en-US" b="1" dirty="0" smtClean="0"/>
              <a:t>out new </a:t>
            </a:r>
            <a:r>
              <a:rPr lang="en-US" b="1" dirty="0"/>
              <a:t>ones.</a:t>
            </a:r>
          </a:p>
          <a:p>
            <a:pPr lvl="1">
              <a:spcAft>
                <a:spcPts val="2400"/>
              </a:spcAft>
            </a:pPr>
            <a:r>
              <a:rPr lang="en-US" dirty="0" smtClean="0"/>
              <a:t>Are </a:t>
            </a:r>
            <a:r>
              <a:rPr lang="en-US" dirty="0"/>
              <a:t>there chronic sources of conflict that are never resolved?</a:t>
            </a:r>
          </a:p>
          <a:p>
            <a:pPr>
              <a:spcAft>
                <a:spcPts val="2400"/>
              </a:spcAft>
            </a:pPr>
            <a:r>
              <a:rPr lang="en-US" b="1" dirty="0" smtClean="0"/>
              <a:t>Find </a:t>
            </a:r>
            <a:r>
              <a:rPr lang="en-US" b="1" dirty="0"/>
              <a:t>out if you encourage an environment </a:t>
            </a:r>
            <a:r>
              <a:rPr lang="en-US" b="1" dirty="0" smtClean="0"/>
              <a:t>where dissent </a:t>
            </a:r>
            <a:r>
              <a:rPr lang="en-US" b="1" dirty="0"/>
              <a:t>is welcomed.</a:t>
            </a:r>
          </a:p>
          <a:p>
            <a:pPr lvl="1">
              <a:spcAft>
                <a:spcPts val="2400"/>
              </a:spcAft>
            </a:pPr>
            <a:r>
              <a:rPr lang="en-US" dirty="0" smtClean="0"/>
              <a:t>Are </a:t>
            </a:r>
            <a:r>
              <a:rPr lang="en-US" dirty="0"/>
              <a:t>there things that are simply </a:t>
            </a:r>
            <a:r>
              <a:rPr lang="en-US" dirty="0" err="1"/>
              <a:t>undiscussable</a:t>
            </a:r>
            <a:r>
              <a:rPr lang="en-US" dirty="0" smtClean="0"/>
              <a:t>?</a:t>
            </a:r>
          </a:p>
        </p:txBody>
      </p:sp>
      <p:sp>
        <p:nvSpPr>
          <p:cNvPr id="5" name="Right Arrow 4"/>
          <p:cNvSpPr/>
          <p:nvPr/>
        </p:nvSpPr>
        <p:spPr bwMode="auto">
          <a:xfrm>
            <a:off x="7263684" y="5282721"/>
            <a:ext cx="978408" cy="4846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6" charset="-128"/>
            </a:endParaRPr>
          </a:p>
        </p:txBody>
      </p:sp>
    </p:spTree>
    <p:extLst>
      <p:ext uri="{BB962C8B-B14F-4D97-AF65-F5344CB8AC3E}">
        <p14:creationId xmlns:p14="http://schemas.microsoft.com/office/powerpoint/2010/main" val="36906105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Tips </a:t>
            </a:r>
            <a:r>
              <a:rPr lang="en-US" dirty="0"/>
              <a:t>for Promoting a Learning Organization (continued)</a:t>
            </a:r>
          </a:p>
        </p:txBody>
      </p:sp>
      <p:sp>
        <p:nvSpPr>
          <p:cNvPr id="3" name="Content Placeholder 2"/>
          <p:cNvSpPr>
            <a:spLocks noGrp="1"/>
          </p:cNvSpPr>
          <p:nvPr>
            <p:ph idx="1"/>
          </p:nvPr>
        </p:nvSpPr>
        <p:spPr/>
        <p:txBody>
          <a:bodyPr/>
          <a:lstStyle/>
          <a:p>
            <a:endParaRPr lang="en-US" b="1" dirty="0" smtClean="0"/>
          </a:p>
          <a:p>
            <a:pPr>
              <a:spcAft>
                <a:spcPts val="3000"/>
              </a:spcAft>
            </a:pPr>
            <a:r>
              <a:rPr lang="en-US" b="1" dirty="0" smtClean="0"/>
              <a:t>Evaluate </a:t>
            </a:r>
            <a:r>
              <a:rPr lang="en-US" b="1" dirty="0"/>
              <a:t>staff morale</a:t>
            </a:r>
          </a:p>
          <a:p>
            <a:pPr lvl="1">
              <a:spcAft>
                <a:spcPts val="3000"/>
              </a:spcAft>
            </a:pPr>
            <a:r>
              <a:rPr lang="en-US" dirty="0"/>
              <a:t>Are staff inspiring hope and change?</a:t>
            </a:r>
          </a:p>
          <a:p>
            <a:pPr>
              <a:spcAft>
                <a:spcPts val="3000"/>
              </a:spcAft>
            </a:pPr>
            <a:r>
              <a:rPr lang="en-US" b="1" dirty="0"/>
              <a:t>Evaluate whether or not there are destructive parallel processes going on.</a:t>
            </a:r>
            <a:endParaRPr lang="en-US" dirty="0"/>
          </a:p>
          <a:p>
            <a:pPr marL="0" indent="0">
              <a:buNone/>
            </a:pPr>
            <a:endParaRPr lang="en-US" dirty="0"/>
          </a:p>
        </p:txBody>
      </p:sp>
    </p:spTree>
    <p:extLst>
      <p:ext uri="{BB962C8B-B14F-4D97-AF65-F5344CB8AC3E}">
        <p14:creationId xmlns:p14="http://schemas.microsoft.com/office/powerpoint/2010/main" val="20196924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Else Can a Leader Do? </a:t>
            </a:r>
            <a:endParaRPr lang="en-US" dirty="0"/>
          </a:p>
        </p:txBody>
      </p:sp>
      <p:sp>
        <p:nvSpPr>
          <p:cNvPr id="3" name="Content Placeholder 2"/>
          <p:cNvSpPr>
            <a:spLocks noGrp="1"/>
          </p:cNvSpPr>
          <p:nvPr>
            <p:ph idx="1"/>
          </p:nvPr>
        </p:nvSpPr>
        <p:spPr/>
        <p:txBody>
          <a:bodyPr/>
          <a:lstStyle/>
          <a:p>
            <a:pPr>
              <a:spcAft>
                <a:spcPts val="1200"/>
              </a:spcAft>
            </a:pPr>
            <a:r>
              <a:rPr lang="en-US" sz="2300" dirty="0" smtClean="0"/>
              <a:t>Encourage </a:t>
            </a:r>
            <a:r>
              <a:rPr lang="en-US" sz="2300" dirty="0"/>
              <a:t>workers to talk about their feelings and acknowledge these feelings. (Reflective </a:t>
            </a:r>
            <a:r>
              <a:rPr lang="en-US" sz="2300" dirty="0" smtClean="0"/>
              <a:t>Supervision)</a:t>
            </a:r>
          </a:p>
          <a:p>
            <a:pPr>
              <a:spcAft>
                <a:spcPts val="1200"/>
              </a:spcAft>
            </a:pPr>
            <a:r>
              <a:rPr lang="en-US" sz="2300" dirty="0" smtClean="0"/>
              <a:t>Validate </a:t>
            </a:r>
            <a:r>
              <a:rPr lang="en-US" sz="2300" dirty="0"/>
              <a:t>and respect </a:t>
            </a:r>
            <a:r>
              <a:rPr lang="en-US" sz="2300" dirty="0" smtClean="0"/>
              <a:t>co-workers.</a:t>
            </a:r>
          </a:p>
          <a:p>
            <a:pPr>
              <a:spcAft>
                <a:spcPts val="1200"/>
              </a:spcAft>
            </a:pPr>
            <a:r>
              <a:rPr lang="en-US" sz="2300" dirty="0" smtClean="0"/>
              <a:t>Establish </a:t>
            </a:r>
            <a:r>
              <a:rPr lang="en-US" sz="2300" dirty="0"/>
              <a:t>support systems  and promote informal socializing to reduce feelings of </a:t>
            </a:r>
            <a:r>
              <a:rPr lang="en-US" sz="2300" dirty="0" smtClean="0"/>
              <a:t>isolation.</a:t>
            </a:r>
          </a:p>
          <a:p>
            <a:pPr>
              <a:spcAft>
                <a:spcPts val="1200"/>
              </a:spcAft>
            </a:pPr>
            <a:r>
              <a:rPr lang="en-US" sz="2300" dirty="0" smtClean="0"/>
              <a:t>Offer </a:t>
            </a:r>
            <a:r>
              <a:rPr lang="en-US" sz="2300" dirty="0"/>
              <a:t>breaks away from the </a:t>
            </a:r>
            <a:r>
              <a:rPr lang="en-US" sz="2300" dirty="0" smtClean="0"/>
              <a:t>clients.</a:t>
            </a:r>
          </a:p>
          <a:p>
            <a:pPr>
              <a:spcAft>
                <a:spcPts val="1200"/>
              </a:spcAft>
            </a:pPr>
            <a:r>
              <a:rPr lang="en-US" sz="2300" dirty="0" smtClean="0"/>
              <a:t>Address </a:t>
            </a:r>
            <a:r>
              <a:rPr lang="en-US" sz="2300" dirty="0"/>
              <a:t>safety issues </a:t>
            </a:r>
            <a:r>
              <a:rPr lang="en-US" sz="2300" dirty="0" smtClean="0"/>
              <a:t>.</a:t>
            </a:r>
          </a:p>
          <a:p>
            <a:pPr>
              <a:spcAft>
                <a:spcPts val="1200"/>
              </a:spcAft>
            </a:pPr>
            <a:r>
              <a:rPr lang="en-US" sz="2300" dirty="0" smtClean="0"/>
              <a:t>Provide </a:t>
            </a:r>
            <a:r>
              <a:rPr lang="en-US" sz="2300" dirty="0"/>
              <a:t>adequate resources. </a:t>
            </a:r>
            <a:endParaRPr lang="en-US" sz="2300" dirty="0" smtClean="0"/>
          </a:p>
          <a:p>
            <a:pPr>
              <a:spcAft>
                <a:spcPts val="1200"/>
              </a:spcAft>
            </a:pPr>
            <a:r>
              <a:rPr lang="en-US" sz="2300" dirty="0" smtClean="0"/>
              <a:t>Create </a:t>
            </a:r>
            <a:r>
              <a:rPr lang="en-US" sz="2300" dirty="0"/>
              <a:t>an environment that is reasonably comfortable.</a:t>
            </a:r>
          </a:p>
          <a:p>
            <a:pPr>
              <a:spcAft>
                <a:spcPts val="1200"/>
              </a:spcAft>
            </a:pPr>
            <a:endParaRPr lang="en-US" dirty="0" smtClean="0"/>
          </a:p>
          <a:p>
            <a:pPr marL="0" indent="0">
              <a:spcAft>
                <a:spcPts val="1200"/>
              </a:spcAft>
              <a:buNone/>
            </a:pPr>
            <a:endParaRPr lang="en-US" dirty="0" smtClean="0"/>
          </a:p>
          <a:p>
            <a:endParaRPr lang="en-US" dirty="0"/>
          </a:p>
        </p:txBody>
      </p:sp>
      <p:sp>
        <p:nvSpPr>
          <p:cNvPr id="5" name="Right Arrow 4"/>
          <p:cNvSpPr/>
          <p:nvPr/>
        </p:nvSpPr>
        <p:spPr bwMode="auto">
          <a:xfrm>
            <a:off x="8010659" y="5567984"/>
            <a:ext cx="978408" cy="4846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6" charset="-128"/>
            </a:endParaRPr>
          </a:p>
        </p:txBody>
      </p:sp>
    </p:spTree>
    <p:extLst>
      <p:ext uri="{BB962C8B-B14F-4D97-AF65-F5344CB8AC3E}">
        <p14:creationId xmlns:p14="http://schemas.microsoft.com/office/powerpoint/2010/main" val="19889163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Else Can a Leader Do? (continued)</a:t>
            </a:r>
            <a:endParaRPr lang="en-US" dirty="0"/>
          </a:p>
        </p:txBody>
      </p:sp>
      <p:sp>
        <p:nvSpPr>
          <p:cNvPr id="3" name="Content Placeholder 2"/>
          <p:cNvSpPr>
            <a:spLocks noGrp="1"/>
          </p:cNvSpPr>
          <p:nvPr>
            <p:ph idx="1"/>
          </p:nvPr>
        </p:nvSpPr>
        <p:spPr/>
        <p:txBody>
          <a:bodyPr/>
          <a:lstStyle/>
          <a:p>
            <a:pPr>
              <a:spcAft>
                <a:spcPts val="1200"/>
              </a:spcAft>
            </a:pPr>
            <a:r>
              <a:rPr lang="en-US" sz="2200" dirty="0" smtClean="0"/>
              <a:t>Monitor for signs of burnout.</a:t>
            </a:r>
          </a:p>
          <a:p>
            <a:pPr>
              <a:spcAft>
                <a:spcPts val="1200"/>
              </a:spcAft>
            </a:pPr>
            <a:r>
              <a:rPr lang="en-US" sz="2200" dirty="0" smtClean="0"/>
              <a:t>Look out for your own needs and encourage employees to do the same.</a:t>
            </a:r>
          </a:p>
          <a:p>
            <a:pPr>
              <a:spcAft>
                <a:spcPts val="1200"/>
              </a:spcAft>
            </a:pPr>
            <a:r>
              <a:rPr lang="en-US" sz="2200" dirty="0" smtClean="0"/>
              <a:t>Make responsibilities clear. </a:t>
            </a:r>
          </a:p>
          <a:p>
            <a:pPr>
              <a:spcAft>
                <a:spcPts val="1200"/>
              </a:spcAft>
            </a:pPr>
            <a:r>
              <a:rPr lang="en-US" sz="2200" dirty="0" smtClean="0"/>
              <a:t>Tell new or prospective employees what to expect and be blunt. </a:t>
            </a:r>
          </a:p>
          <a:p>
            <a:pPr>
              <a:spcAft>
                <a:spcPts val="1200"/>
              </a:spcAft>
            </a:pPr>
            <a:r>
              <a:rPr lang="en-US" sz="2200" dirty="0" smtClean="0"/>
              <a:t>Screen carefully. </a:t>
            </a:r>
          </a:p>
          <a:p>
            <a:pPr lvl="0">
              <a:spcAft>
                <a:spcPts val="1200"/>
              </a:spcAft>
            </a:pPr>
            <a:r>
              <a:rPr lang="en-US" sz="2200" dirty="0"/>
              <a:t>Use the </a:t>
            </a:r>
            <a:r>
              <a:rPr lang="en-US" sz="2200" i="1" dirty="0"/>
              <a:t>Enhancing Critical Thinking: A Supervisor’s Guide</a:t>
            </a:r>
            <a:r>
              <a:rPr lang="en-US" sz="2200" dirty="0"/>
              <a:t> during case related supervision. </a:t>
            </a:r>
            <a:endParaRPr lang="en-US" sz="2200" dirty="0" smtClean="0"/>
          </a:p>
          <a:p>
            <a:pPr>
              <a:spcAft>
                <a:spcPts val="1200"/>
              </a:spcAft>
            </a:pPr>
            <a:r>
              <a:rPr lang="en-US" sz="2200" dirty="0" smtClean="0"/>
              <a:t>Consider seeking outside help. </a:t>
            </a:r>
          </a:p>
          <a:p>
            <a:pPr marL="0" indent="0">
              <a:spcAft>
                <a:spcPts val="1200"/>
              </a:spcAft>
              <a:buNone/>
            </a:pPr>
            <a:endParaRPr lang="en-US" dirty="0" smtClean="0"/>
          </a:p>
          <a:p>
            <a:endParaRPr lang="en-US" dirty="0"/>
          </a:p>
        </p:txBody>
      </p:sp>
    </p:spTree>
    <p:extLst>
      <p:ext uri="{BB962C8B-B14F-4D97-AF65-F5344CB8AC3E}">
        <p14:creationId xmlns:p14="http://schemas.microsoft.com/office/powerpoint/2010/main" val="386405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Agenda (Continued)</a:t>
            </a:r>
            <a:endParaRPr lang="en-US" dirty="0"/>
          </a:p>
        </p:txBody>
      </p:sp>
      <p:sp>
        <p:nvSpPr>
          <p:cNvPr id="3" name="Content Placeholder 2"/>
          <p:cNvSpPr>
            <a:spLocks noGrp="1"/>
          </p:cNvSpPr>
          <p:nvPr>
            <p:ph idx="1"/>
          </p:nvPr>
        </p:nvSpPr>
        <p:spPr/>
        <p:txBody>
          <a:bodyPr>
            <a:normAutofit/>
          </a:bodyPr>
          <a:lstStyle/>
          <a:p>
            <a:pPr>
              <a:spcAft>
                <a:spcPts val="3600"/>
              </a:spcAft>
            </a:pPr>
            <a:r>
              <a:rPr lang="en-US" sz="2400" dirty="0" smtClean="0"/>
              <a:t>The Parallel Process</a:t>
            </a:r>
          </a:p>
          <a:p>
            <a:pPr>
              <a:spcAft>
                <a:spcPts val="3600"/>
              </a:spcAft>
            </a:pPr>
            <a:r>
              <a:rPr lang="en-US" sz="2400" dirty="0" smtClean="0"/>
              <a:t>Theoretical Parallels</a:t>
            </a:r>
          </a:p>
          <a:p>
            <a:pPr>
              <a:spcAft>
                <a:spcPts val="3600"/>
              </a:spcAft>
            </a:pPr>
            <a:r>
              <a:rPr lang="en-US" sz="2400" dirty="0" smtClean="0"/>
              <a:t>Learning Organizations</a:t>
            </a:r>
          </a:p>
          <a:p>
            <a:pPr>
              <a:spcAft>
                <a:spcPts val="3600"/>
              </a:spcAft>
            </a:pPr>
            <a:r>
              <a:rPr lang="en-US" sz="2400" dirty="0" smtClean="0"/>
              <a:t>Tips for Promoting a Learning Organization </a:t>
            </a:r>
          </a:p>
          <a:p>
            <a:pPr>
              <a:spcAft>
                <a:spcPts val="3600"/>
              </a:spcAft>
            </a:pPr>
            <a:r>
              <a:rPr lang="en-US" sz="2400" dirty="0" smtClean="0"/>
              <a:t>Summary and Evaluations</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04800" y="1624634"/>
            <a:ext cx="8534400" cy="914400"/>
          </a:xfrm>
        </p:spPr>
        <p:txBody>
          <a:bodyPr/>
          <a:lstStyle/>
          <a:p>
            <a:r>
              <a:rPr lang="en-US" dirty="0"/>
              <a:t>Thanks for Your Participation</a:t>
            </a:r>
            <a:r>
              <a:rPr lang="en-US" dirty="0" smtClean="0"/>
              <a:t>!</a:t>
            </a:r>
            <a:endParaRPr lang="en-US" dirty="0"/>
          </a:p>
        </p:txBody>
      </p:sp>
    </p:spTree>
    <p:extLst>
      <p:ext uri="{BB962C8B-B14F-4D97-AF65-F5344CB8AC3E}">
        <p14:creationId xmlns:p14="http://schemas.microsoft.com/office/powerpoint/2010/main" val="4009897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pPr marL="0" lvl="0" indent="0">
              <a:spcAft>
                <a:spcPts val="3000"/>
              </a:spcAft>
              <a:buNone/>
            </a:pPr>
            <a:r>
              <a:rPr lang="en-US" dirty="0" smtClean="0"/>
              <a:t>Participants will be able to:</a:t>
            </a:r>
          </a:p>
          <a:p>
            <a:pPr lvl="0">
              <a:spcAft>
                <a:spcPts val="3000"/>
              </a:spcAft>
              <a:buFont typeface="Wingdings" pitchFamily="2" charset="2"/>
              <a:buChar char="ü"/>
            </a:pPr>
            <a:r>
              <a:rPr lang="en-US" dirty="0" smtClean="0"/>
              <a:t>Examine elements of the relationships between Leader/Employee and Employee/Client;</a:t>
            </a:r>
          </a:p>
          <a:p>
            <a:pPr lvl="0">
              <a:spcAft>
                <a:spcPts val="3000"/>
              </a:spcAft>
              <a:buFont typeface="Wingdings" pitchFamily="2" charset="2"/>
              <a:buChar char="ü"/>
            </a:pPr>
            <a:r>
              <a:rPr lang="en-US" dirty="0" smtClean="0"/>
              <a:t>Identify behaviors that can diminish and enhance employees' morale and commitment; and</a:t>
            </a:r>
          </a:p>
          <a:p>
            <a:pPr lvl="0">
              <a:spcAft>
                <a:spcPts val="3000"/>
              </a:spcAft>
              <a:buFont typeface="Wingdings" pitchFamily="2" charset="2"/>
              <a:buChar char="ü"/>
            </a:pPr>
            <a:r>
              <a:rPr lang="en-US" dirty="0" smtClean="0"/>
              <a:t>Discuss the role organizations play in this process.</a:t>
            </a:r>
          </a:p>
          <a:p>
            <a:pPr marL="0" indent="0">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Effective Leader: Characteristics</a:t>
            </a:r>
            <a:endParaRPr lang="en-US" dirty="0"/>
          </a:p>
        </p:txBody>
      </p:sp>
      <p:sp>
        <p:nvSpPr>
          <p:cNvPr id="3" name="Content Placeholder 2"/>
          <p:cNvSpPr>
            <a:spLocks noGrp="1"/>
          </p:cNvSpPr>
          <p:nvPr>
            <p:ph idx="1"/>
          </p:nvPr>
        </p:nvSpPr>
        <p:spPr/>
        <p:txBody>
          <a:bodyPr/>
          <a:lstStyle/>
          <a:p>
            <a:pPr lvl="0">
              <a:spcAft>
                <a:spcPts val="3600"/>
              </a:spcAft>
            </a:pPr>
            <a:r>
              <a:rPr lang="en-US" dirty="0" smtClean="0"/>
              <a:t>Trust</a:t>
            </a:r>
          </a:p>
          <a:p>
            <a:pPr lvl="0">
              <a:spcAft>
                <a:spcPts val="3600"/>
              </a:spcAft>
            </a:pPr>
            <a:r>
              <a:rPr lang="en-US" dirty="0" smtClean="0"/>
              <a:t>Honest</a:t>
            </a:r>
          </a:p>
          <a:p>
            <a:pPr lvl="0">
              <a:spcAft>
                <a:spcPts val="3600"/>
              </a:spcAft>
            </a:pPr>
            <a:r>
              <a:rPr lang="en-US" dirty="0" smtClean="0"/>
              <a:t>Respect</a:t>
            </a:r>
          </a:p>
          <a:p>
            <a:pPr lvl="0">
              <a:spcAft>
                <a:spcPts val="3600"/>
              </a:spcAft>
            </a:pPr>
            <a:r>
              <a:rPr lang="en-US" dirty="0" smtClean="0"/>
              <a:t>Strength-Focused</a:t>
            </a:r>
          </a:p>
          <a:p>
            <a:pPr marL="0" lvl="0" indent="0">
              <a:buNone/>
            </a:pP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Consequences of Ineffective Leadership</a:t>
            </a:r>
            <a:endParaRPr lang="en-US" dirty="0"/>
          </a:p>
        </p:txBody>
      </p:sp>
      <p:sp>
        <p:nvSpPr>
          <p:cNvPr id="3" name="Content Placeholder 2"/>
          <p:cNvSpPr>
            <a:spLocks noGrp="1"/>
          </p:cNvSpPr>
          <p:nvPr>
            <p:ph idx="1"/>
          </p:nvPr>
        </p:nvSpPr>
        <p:spPr/>
        <p:txBody>
          <a:bodyPr/>
          <a:lstStyle/>
          <a:p>
            <a:pPr lvl="0">
              <a:spcAft>
                <a:spcPts val="2400"/>
              </a:spcAft>
            </a:pPr>
            <a:r>
              <a:rPr lang="en-US" dirty="0" smtClean="0"/>
              <a:t>Lack of trust, develops mistrust.</a:t>
            </a:r>
          </a:p>
          <a:p>
            <a:pPr lvl="0">
              <a:spcAft>
                <a:spcPts val="2400"/>
              </a:spcAft>
            </a:pPr>
            <a:r>
              <a:rPr lang="en-US" dirty="0" smtClean="0"/>
              <a:t>Little opportunity for growth and development (employee).</a:t>
            </a:r>
          </a:p>
          <a:p>
            <a:pPr lvl="0">
              <a:spcAft>
                <a:spcPts val="2400"/>
              </a:spcAft>
            </a:pPr>
            <a:r>
              <a:rPr lang="en-US" dirty="0" smtClean="0"/>
              <a:t>Lowered morale.</a:t>
            </a:r>
          </a:p>
          <a:p>
            <a:pPr lvl="0">
              <a:spcAft>
                <a:spcPts val="2400"/>
              </a:spcAft>
            </a:pPr>
            <a:r>
              <a:rPr lang="en-US" dirty="0" smtClean="0"/>
              <a:t>Employees do not feel treated respectfully.</a:t>
            </a:r>
          </a:p>
          <a:p>
            <a:pPr lvl="0">
              <a:spcAft>
                <a:spcPts val="2400"/>
              </a:spcAft>
            </a:pPr>
            <a:r>
              <a:rPr lang="en-US" dirty="0" smtClean="0"/>
              <a:t>Decreased productivity.</a:t>
            </a:r>
          </a:p>
          <a:p>
            <a:pPr lvl="0">
              <a:spcAft>
                <a:spcPts val="2400"/>
              </a:spcAft>
            </a:pPr>
            <a:r>
              <a:rPr lang="en-US" dirty="0" smtClean="0"/>
              <a:t>Despair in the workplace.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Effective Employees: Characteristics</a:t>
            </a:r>
            <a:endParaRPr lang="en-US" dirty="0"/>
          </a:p>
        </p:txBody>
      </p:sp>
      <p:sp>
        <p:nvSpPr>
          <p:cNvPr id="3" name="Content Placeholder 2"/>
          <p:cNvSpPr>
            <a:spLocks noGrp="1"/>
          </p:cNvSpPr>
          <p:nvPr>
            <p:ph idx="1"/>
          </p:nvPr>
        </p:nvSpPr>
        <p:spPr/>
        <p:txBody>
          <a:bodyPr/>
          <a:lstStyle/>
          <a:p>
            <a:pPr lvl="0">
              <a:spcAft>
                <a:spcPts val="3600"/>
              </a:spcAft>
            </a:pPr>
            <a:r>
              <a:rPr lang="en-US" dirty="0" smtClean="0"/>
              <a:t>Strength-based, relationship centered approach.</a:t>
            </a:r>
          </a:p>
          <a:p>
            <a:pPr lvl="0">
              <a:spcAft>
                <a:spcPts val="3600"/>
              </a:spcAft>
            </a:pPr>
            <a:r>
              <a:rPr lang="en-US" dirty="0" smtClean="0"/>
              <a:t>Emphasis on respect for client. </a:t>
            </a:r>
          </a:p>
          <a:p>
            <a:pPr lvl="0">
              <a:spcAft>
                <a:spcPts val="3600"/>
              </a:spcAft>
            </a:pPr>
            <a:r>
              <a:rPr lang="en-US" dirty="0" smtClean="0"/>
              <a:t>“A trusting relationship is essential…”</a:t>
            </a:r>
          </a:p>
          <a:p>
            <a:pPr lvl="0">
              <a:spcAft>
                <a:spcPts val="3600"/>
              </a:spcAft>
            </a:pPr>
            <a:r>
              <a:rPr lang="en-US" dirty="0" smtClean="0"/>
              <a:t>“Meet the client where they are.”</a:t>
            </a:r>
          </a:p>
          <a:p>
            <a:pPr marL="0" lvl="0" indent="0">
              <a:buNone/>
            </a:pP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47" y="1025199"/>
            <a:ext cx="8229600" cy="591671"/>
          </a:xfrm>
        </p:spPr>
        <p:txBody>
          <a:bodyPr>
            <a:normAutofit fontScale="90000"/>
          </a:bodyPr>
          <a:lstStyle/>
          <a:p>
            <a:r>
              <a:rPr lang="en-US" b="1" dirty="0" smtClean="0"/>
              <a:t>Consequences of Ineffective Relationship with Client</a:t>
            </a:r>
            <a:endParaRPr lang="en-US" dirty="0"/>
          </a:p>
        </p:txBody>
      </p:sp>
      <p:sp>
        <p:nvSpPr>
          <p:cNvPr id="3" name="Content Placeholder 2"/>
          <p:cNvSpPr>
            <a:spLocks noGrp="1"/>
          </p:cNvSpPr>
          <p:nvPr>
            <p:ph idx="1"/>
          </p:nvPr>
        </p:nvSpPr>
        <p:spPr>
          <a:xfrm>
            <a:off x="470645" y="1893195"/>
            <a:ext cx="8247888" cy="4426924"/>
          </a:xfrm>
        </p:spPr>
        <p:txBody>
          <a:bodyPr/>
          <a:lstStyle/>
          <a:p>
            <a:pPr lvl="0">
              <a:spcAft>
                <a:spcPts val="1800"/>
              </a:spcAft>
            </a:pPr>
            <a:r>
              <a:rPr lang="en-US" dirty="0" smtClean="0"/>
              <a:t>Contributes to cycle of despair;</a:t>
            </a:r>
          </a:p>
          <a:p>
            <a:pPr lvl="0">
              <a:spcAft>
                <a:spcPts val="1800"/>
              </a:spcAft>
            </a:pPr>
            <a:r>
              <a:rPr lang="en-US" dirty="0" smtClean="0"/>
              <a:t>Lack of trust - Lowered belief that situation can improve;</a:t>
            </a:r>
          </a:p>
          <a:p>
            <a:pPr>
              <a:spcAft>
                <a:spcPts val="1800"/>
              </a:spcAft>
            </a:pPr>
            <a:r>
              <a:rPr lang="en-US" dirty="0"/>
              <a:t>Client does not feel </a:t>
            </a:r>
            <a:r>
              <a:rPr lang="en-US" dirty="0" smtClean="0"/>
              <a:t>respected;</a:t>
            </a:r>
          </a:p>
          <a:p>
            <a:pPr lvl="0">
              <a:spcAft>
                <a:spcPts val="1800"/>
              </a:spcAft>
            </a:pPr>
            <a:r>
              <a:rPr lang="en-US" dirty="0" smtClean="0"/>
              <a:t>Decreased motivation; and</a:t>
            </a:r>
          </a:p>
          <a:p>
            <a:pPr lvl="0">
              <a:spcAft>
                <a:spcPts val="1800"/>
              </a:spcAft>
            </a:pPr>
            <a:r>
              <a:rPr lang="en-US" dirty="0" smtClean="0"/>
              <a:t>Lack of progress towards goals.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Keypoint</a:t>
            </a:r>
            <a:r>
              <a:rPr lang="en-US" dirty="0" smtClean="0"/>
              <a:t> </a:t>
            </a:r>
            <a:endParaRPr lang="en-US" dirty="0"/>
          </a:p>
        </p:txBody>
      </p:sp>
      <p:sp>
        <p:nvSpPr>
          <p:cNvPr id="3" name="Content Placeholder 2"/>
          <p:cNvSpPr>
            <a:spLocks noGrp="1"/>
          </p:cNvSpPr>
          <p:nvPr>
            <p:ph idx="1"/>
          </p:nvPr>
        </p:nvSpPr>
        <p:spPr>
          <a:xfrm>
            <a:off x="470645" y="1571222"/>
            <a:ext cx="8247888" cy="4748895"/>
          </a:xfrm>
        </p:spPr>
        <p:txBody>
          <a:bodyPr/>
          <a:lstStyle/>
          <a:p>
            <a:pPr lvl="0">
              <a:spcAft>
                <a:spcPts val="6000"/>
              </a:spcAft>
            </a:pPr>
            <a:r>
              <a:rPr lang="en-US" dirty="0" smtClean="0"/>
              <a:t>If our employees are treated poorly, what are the chances our clients will not receive the best of care?</a:t>
            </a:r>
          </a:p>
          <a:p>
            <a:pPr lvl="0">
              <a:spcAft>
                <a:spcPts val="6000"/>
              </a:spcAft>
            </a:pPr>
            <a:r>
              <a:rPr lang="en-US" dirty="0" smtClean="0"/>
              <a:t>If the workplace is “crisis filled,” how do employees provide essential skills to clients to help break their “crisis cycle?”</a:t>
            </a:r>
          </a:p>
          <a:p>
            <a:pPr marL="0" indent="0">
              <a:buNone/>
            </a:pPr>
            <a:endParaRPr lang="en-US" dirty="0"/>
          </a:p>
        </p:txBody>
      </p:sp>
    </p:spTree>
  </p:cSld>
  <p:clrMapOvr>
    <a:masterClrMapping/>
  </p:clrMapOvr>
</p:sld>
</file>

<file path=ppt/theme/theme1.xml><?xml version="1.0" encoding="utf-8"?>
<a:theme xmlns:a="http://schemas.openxmlformats.org/drawingml/2006/main" name="PwrPntTemplate081711">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Georgia"/>
        <a:ea typeface="Osaka"/>
        <a:cs typeface=""/>
      </a:majorFont>
      <a:minorFont>
        <a:latin typeface="Georgia"/>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PwrPntTemplate081711</Template>
  <TotalTime>873</TotalTime>
  <Words>1152</Words>
  <Application>Microsoft Office PowerPoint</Application>
  <PresentationFormat>On-screen Show (4:3)</PresentationFormat>
  <Paragraphs>186</Paragraphs>
  <Slides>30</Slides>
  <Notes>4</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PwrPntTemplate081711</vt:lpstr>
      <vt:lpstr>PowerPoint Presentation</vt:lpstr>
      <vt:lpstr>Agenda</vt:lpstr>
      <vt:lpstr>Agenda (Continued)</vt:lpstr>
      <vt:lpstr>Learning Objectives</vt:lpstr>
      <vt:lpstr>Effective Leader: Characteristics</vt:lpstr>
      <vt:lpstr>Consequences of Ineffective Leadership</vt:lpstr>
      <vt:lpstr>Effective Employees: Characteristics</vt:lpstr>
      <vt:lpstr>Consequences of Ineffective Relationship with Client</vt:lpstr>
      <vt:lpstr>Keypoint </vt:lpstr>
      <vt:lpstr>Parallel Process</vt:lpstr>
      <vt:lpstr>More Parallels</vt:lpstr>
      <vt:lpstr>Even More Parallels</vt:lpstr>
      <vt:lpstr>Non-Strength-Based Thinking Worker</vt:lpstr>
      <vt:lpstr>Non-Strength-Based Thinking Leader</vt:lpstr>
      <vt:lpstr>Strength-Based Thinking Worker</vt:lpstr>
      <vt:lpstr>Strength-Based Thinking Leader</vt:lpstr>
      <vt:lpstr> Stages of Change Model</vt:lpstr>
      <vt:lpstr>Parallels?</vt:lpstr>
      <vt:lpstr>Keypoint</vt:lpstr>
      <vt:lpstr> What is a Learning Organization?  </vt:lpstr>
      <vt:lpstr> Three Building Blocks of a Learning Organization </vt:lpstr>
      <vt:lpstr>PowerPoint Presentation</vt:lpstr>
      <vt:lpstr>Value Based Leadership = Value Based Employees</vt:lpstr>
      <vt:lpstr>Tips for Promoting a Learning Organization</vt:lpstr>
      <vt:lpstr> Tips for Promoting a Learning Organization (continued)</vt:lpstr>
      <vt:lpstr>Tips for Promoting a Learning Organization (continued)</vt:lpstr>
      <vt:lpstr> Tips for Promoting a Learning Organization (continued)</vt:lpstr>
      <vt:lpstr>What Else Can a Leader Do? </vt:lpstr>
      <vt:lpstr>What Else Can a Leader Do? (continued)</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dc:creator>
  <cp:keywords>Templates</cp:keywords>
  <cp:lastModifiedBy>MarryAnn Marchi</cp:lastModifiedBy>
  <cp:revision>52</cp:revision>
  <cp:lastPrinted>2013-04-05T15:38:21Z</cp:lastPrinted>
  <dcterms:created xsi:type="dcterms:W3CDTF">2012-02-14T05:02:52Z</dcterms:created>
  <dcterms:modified xsi:type="dcterms:W3CDTF">2013-07-11T19:28:33Z</dcterms:modified>
</cp:coreProperties>
</file>